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71" r:id="rId4"/>
    <p:sldId id="257" r:id="rId5"/>
    <p:sldId id="272" r:id="rId6"/>
    <p:sldId id="281" r:id="rId7"/>
    <p:sldId id="282" r:id="rId8"/>
    <p:sldId id="283" r:id="rId9"/>
    <p:sldId id="260" r:id="rId10"/>
    <p:sldId id="285" r:id="rId11"/>
    <p:sldId id="276" r:id="rId12"/>
    <p:sldId id="277" r:id="rId13"/>
    <p:sldId id="278" r:id="rId14"/>
    <p:sldId id="284" r:id="rId15"/>
    <p:sldId id="261" r:id="rId16"/>
    <p:sldId id="259" r:id="rId17"/>
    <p:sldId id="265" r:id="rId18"/>
    <p:sldId id="273" r:id="rId19"/>
    <p:sldId id="262" r:id="rId20"/>
    <p:sldId id="266" r:id="rId21"/>
    <p:sldId id="267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B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kokubun\Dropbox\iShell%20Working\Deflection%20Analysis%20Fin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Image Displacement at Secondary</a:t>
            </a:r>
          </a:p>
          <a:p>
            <a:pPr>
              <a:defRPr/>
            </a:pPr>
            <a:r>
              <a:rPr lang="en-US" i="1"/>
              <a:t>Telescope</a:t>
            </a:r>
            <a:r>
              <a:rPr lang="en-US" i="1" baseline="0"/>
              <a:t> Pointing - 60 deg from Zenith</a:t>
            </a:r>
            <a:endParaRPr lang="en-US" i="1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3"/>
          <c:order val="0"/>
          <c:tx>
            <c:v>dY Component'</c:v>
          </c:tx>
          <c:xVal>
            <c:numRef>
              <c:f>Results!$B$29:$B$37</c:f>
              <c:numCache>
                <c:formatCode>General</c:formatCode>
                <c:ptCount val="9"/>
                <c:pt idx="0">
                  <c:v>0</c:v>
                </c:pt>
                <c:pt idx="1">
                  <c:v>45</c:v>
                </c:pt>
                <c:pt idx="2">
                  <c:v>90</c:v>
                </c:pt>
                <c:pt idx="3">
                  <c:v>135</c:v>
                </c:pt>
                <c:pt idx="4">
                  <c:v>180</c:v>
                </c:pt>
                <c:pt idx="5">
                  <c:v>225</c:v>
                </c:pt>
                <c:pt idx="6">
                  <c:v>270</c:v>
                </c:pt>
                <c:pt idx="7">
                  <c:v>315</c:v>
                </c:pt>
                <c:pt idx="8">
                  <c:v>360</c:v>
                </c:pt>
              </c:numCache>
            </c:numRef>
          </c:xVal>
          <c:yVal>
            <c:numRef>
              <c:f>Results!$C$29:$C$37</c:f>
              <c:numCache>
                <c:formatCode>General</c:formatCode>
                <c:ptCount val="9"/>
                <c:pt idx="0">
                  <c:v>-2.3739066289084086E-2</c:v>
                </c:pt>
                <c:pt idx="1">
                  <c:v>0.33140109288156344</c:v>
                </c:pt>
                <c:pt idx="2">
                  <c:v>0.53472066669670415</c:v>
                </c:pt>
                <c:pt idx="3">
                  <c:v>0.39975052668061717</c:v>
                </c:pt>
                <c:pt idx="4">
                  <c:v>-1.191109968552731E-2</c:v>
                </c:pt>
                <c:pt idx="5">
                  <c:v>-0.44855757842927901</c:v>
                </c:pt>
                <c:pt idx="6">
                  <c:v>-0.61435317315039373</c:v>
                </c:pt>
                <c:pt idx="7">
                  <c:v>-0.39203967958058544</c:v>
                </c:pt>
                <c:pt idx="8">
                  <c:v>-2.3739066289084086E-2</c:v>
                </c:pt>
              </c:numCache>
            </c:numRef>
          </c:yVal>
          <c:smooth val="1"/>
        </c:ser>
        <c:ser>
          <c:idx val="4"/>
          <c:order val="1"/>
          <c:tx>
            <c:v>dX Component</c:v>
          </c:tx>
          <c:xVal>
            <c:numRef>
              <c:f>Results!$B$29:$B$37</c:f>
              <c:numCache>
                <c:formatCode>General</c:formatCode>
                <c:ptCount val="9"/>
                <c:pt idx="0">
                  <c:v>0</c:v>
                </c:pt>
                <c:pt idx="1">
                  <c:v>45</c:v>
                </c:pt>
                <c:pt idx="2">
                  <c:v>90</c:v>
                </c:pt>
                <c:pt idx="3">
                  <c:v>135</c:v>
                </c:pt>
                <c:pt idx="4">
                  <c:v>180</c:v>
                </c:pt>
                <c:pt idx="5">
                  <c:v>225</c:v>
                </c:pt>
                <c:pt idx="6">
                  <c:v>270</c:v>
                </c:pt>
                <c:pt idx="7">
                  <c:v>315</c:v>
                </c:pt>
                <c:pt idx="8">
                  <c:v>360</c:v>
                </c:pt>
              </c:numCache>
            </c:numRef>
          </c:xVal>
          <c:yVal>
            <c:numRef>
              <c:f>Results!$D$29:$D$37</c:f>
              <c:numCache>
                <c:formatCode>General</c:formatCode>
                <c:ptCount val="9"/>
                <c:pt idx="0">
                  <c:v>0.48971888358973747</c:v>
                </c:pt>
                <c:pt idx="1">
                  <c:v>0.32474575546647916</c:v>
                </c:pt>
                <c:pt idx="2">
                  <c:v>-1.7176573369058114E-2</c:v>
                </c:pt>
                <c:pt idx="3">
                  <c:v>-0.35499675855973922</c:v>
                </c:pt>
                <c:pt idx="4">
                  <c:v>-0.49311465846368896</c:v>
                </c:pt>
                <c:pt idx="5">
                  <c:v>-0.33553721658683444</c:v>
                </c:pt>
                <c:pt idx="6">
                  <c:v>1.6023346716899502E-2</c:v>
                </c:pt>
                <c:pt idx="7">
                  <c:v>0.34941371191739695</c:v>
                </c:pt>
                <c:pt idx="8">
                  <c:v>0.48971888358973747</c:v>
                </c:pt>
              </c:numCache>
            </c:numRef>
          </c:yVal>
          <c:smooth val="1"/>
        </c:ser>
        <c:ser>
          <c:idx val="5"/>
          <c:order val="2"/>
          <c:tx>
            <c:v>dTotal'</c:v>
          </c:tx>
          <c:xVal>
            <c:numRef>
              <c:f>Results!$B$29:$B$37</c:f>
              <c:numCache>
                <c:formatCode>General</c:formatCode>
                <c:ptCount val="9"/>
                <c:pt idx="0">
                  <c:v>0</c:v>
                </c:pt>
                <c:pt idx="1">
                  <c:v>45</c:v>
                </c:pt>
                <c:pt idx="2">
                  <c:v>90</c:v>
                </c:pt>
                <c:pt idx="3">
                  <c:v>135</c:v>
                </c:pt>
                <c:pt idx="4">
                  <c:v>180</c:v>
                </c:pt>
                <c:pt idx="5">
                  <c:v>225</c:v>
                </c:pt>
                <c:pt idx="6">
                  <c:v>270</c:v>
                </c:pt>
                <c:pt idx="7">
                  <c:v>315</c:v>
                </c:pt>
                <c:pt idx="8">
                  <c:v>360</c:v>
                </c:pt>
              </c:numCache>
            </c:numRef>
          </c:xVal>
          <c:yVal>
            <c:numRef>
              <c:f>Results!$E$29:$E$37</c:f>
              <c:numCache>
                <c:formatCode>General</c:formatCode>
                <c:ptCount val="9"/>
                <c:pt idx="0">
                  <c:v>0.49029392022811824</c:v>
                </c:pt>
                <c:pt idx="1">
                  <c:v>0.46398975210298443</c:v>
                </c:pt>
                <c:pt idx="2">
                  <c:v>0.53499647294657038</c:v>
                </c:pt>
                <c:pt idx="3">
                  <c:v>0.53462433742708781</c:v>
                </c:pt>
                <c:pt idx="4">
                  <c:v>0.49325849276771627</c:v>
                </c:pt>
                <c:pt idx="5">
                  <c:v>0.56016883604961376</c:v>
                </c:pt>
                <c:pt idx="6">
                  <c:v>0.61456209531663086</c:v>
                </c:pt>
                <c:pt idx="7">
                  <c:v>0.52515240877438785</c:v>
                </c:pt>
                <c:pt idx="8">
                  <c:v>0.49029392022811824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513216"/>
        <c:axId val="113515136"/>
      </c:scatterChart>
      <c:valAx>
        <c:axId val="113513216"/>
        <c:scaling>
          <c:orientation val="minMax"/>
          <c:max val="36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Telescope</a:t>
                </a:r>
                <a:r>
                  <a:rPr lang="en-US" baseline="0"/>
                  <a:t> Position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13515136"/>
        <c:crosses val="autoZero"/>
        <c:crossBetween val="midCat"/>
        <c:majorUnit val="45"/>
        <c:minorUnit val="10"/>
      </c:valAx>
      <c:valAx>
        <c:axId val="1135151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Displacment (mm)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1351321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A5A46-5599-41F6-96E2-8BE96BDC9A67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5D57A-1F62-44BC-94D5-D18A12F4F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0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D57A-1F62-44BC-94D5-D18A12F4F9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80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76D0-2E83-469E-AFE2-055193FEDDC5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E8A-3760-4454-BF94-8D9A6B42B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05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76D0-2E83-469E-AFE2-055193FEDDC5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E8A-3760-4454-BF94-8D9A6B42B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76D0-2E83-469E-AFE2-055193FEDDC5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E8A-3760-4454-BF94-8D9A6B42B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0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76D0-2E83-469E-AFE2-055193FEDDC5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E8A-3760-4454-BF94-8D9A6B42B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0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76D0-2E83-469E-AFE2-055193FEDDC5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E8A-3760-4454-BF94-8D9A6B42B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11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76D0-2E83-469E-AFE2-055193FEDDC5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E8A-3760-4454-BF94-8D9A6B42B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0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76D0-2E83-469E-AFE2-055193FEDDC5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E8A-3760-4454-BF94-8D9A6B42B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92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76D0-2E83-469E-AFE2-055193FEDDC5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E8A-3760-4454-BF94-8D9A6B42B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71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76D0-2E83-469E-AFE2-055193FEDDC5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E8A-3760-4454-BF94-8D9A6B42B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42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76D0-2E83-469E-AFE2-055193FEDDC5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E8A-3760-4454-BF94-8D9A6B42B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08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76D0-2E83-469E-AFE2-055193FEDDC5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E8A-3760-4454-BF94-8D9A6B42B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3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576D0-2E83-469E-AFE2-055193FEDDC5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E6E8A-3760-4454-BF94-8D9A6B42B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3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470025"/>
          </a:xfrm>
        </p:spPr>
        <p:txBody>
          <a:bodyPr/>
          <a:lstStyle/>
          <a:p>
            <a:r>
              <a:rPr lang="en-US" dirty="0" err="1" smtClean="0"/>
              <a:t>iSHELL</a:t>
            </a:r>
            <a:r>
              <a:rPr lang="en-US" dirty="0" smtClean="0"/>
              <a:t> Design Review</a:t>
            </a:r>
            <a:br>
              <a:rPr lang="en-US" dirty="0" smtClean="0"/>
            </a:br>
            <a:r>
              <a:rPr lang="en-US" dirty="0" smtClean="0"/>
              <a:t>Cryostat &amp; Optics Bench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0200" y="2209800"/>
            <a:ext cx="3505200" cy="1752600"/>
          </a:xfrm>
        </p:spPr>
        <p:txBody>
          <a:bodyPr/>
          <a:lstStyle/>
          <a:p>
            <a:r>
              <a:rPr lang="en-US" dirty="0" smtClean="0"/>
              <a:t>Dan Kokubun</a:t>
            </a:r>
          </a:p>
          <a:p>
            <a:r>
              <a:rPr lang="en-US" dirty="0" smtClean="0"/>
              <a:t>11/8/2013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45484"/>
            <a:ext cx="5029200" cy="452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778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Cryostat Cover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2438400"/>
            <a:ext cx="26947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Step on cover supports walls under vacuum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Dovetail O-ring groove to retain </a:t>
            </a:r>
            <a:r>
              <a:rPr lang="en-US" sz="1600" dirty="0" err="1" smtClean="0"/>
              <a:t>o-ring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O-ring groove in cover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3/16” </a:t>
            </a:r>
            <a:r>
              <a:rPr lang="en-US" sz="1600" dirty="0" err="1" smtClean="0"/>
              <a:t>dia</a:t>
            </a:r>
            <a:r>
              <a:rPr lang="en-US" sz="1600" dirty="0" smtClean="0"/>
              <a:t> </a:t>
            </a:r>
            <a:r>
              <a:rPr lang="en-US" sz="1600" dirty="0" err="1" smtClean="0"/>
              <a:t>o-rings</a:t>
            </a: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endParaRPr 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3636331" cy="363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324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Cryostat Vendor – </a:t>
            </a:r>
            <a:r>
              <a:rPr lang="en-US" sz="3100" i="1" dirty="0" smtClean="0"/>
              <a:t>Meyer Tool &amp; Manufacturing</a:t>
            </a:r>
            <a:endParaRPr lang="en-US" sz="31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B5E-B6A0-334A-BDB1-26CAE048C96F}" type="datetime1">
              <a:rPr lang="en-US" smtClean="0"/>
              <a:t>11/4/2013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17BA-9762-D948-BF6F-24E2D6D15555}" type="slidenum">
              <a:rPr lang="en-US" smtClean="0"/>
              <a:t>11</a:t>
            </a:fld>
            <a:endParaRPr lang="en-US"/>
          </a:p>
        </p:txBody>
      </p:sp>
      <p:pic>
        <p:nvPicPr>
          <p:cNvPr id="1030" name="Picture 6" descr="http://www.mtm-inc.com/media/vacuum_vessel_cover_au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36231"/>
            <a:ext cx="29337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mtm-inc.com/media/vacuum_tight_aluminum_weld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2895600"/>
            <a:ext cx="2555069" cy="171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mtm-inc.com/media/aluminum-pla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86200"/>
            <a:ext cx="341471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86200" y="1447800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AURA One Degree Instrument (ODI)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Vacuum rated welds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O-ring grooves with dovetail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Large Capacity Milling Machines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Vacuum testing capability</a:t>
            </a:r>
            <a:endParaRPr lang="en-US" sz="1600" dirty="0"/>
          </a:p>
        </p:txBody>
      </p:sp>
      <p:pic>
        <p:nvPicPr>
          <p:cNvPr id="1028" name="Picture 4" descr="http://www.mtm-inc.com/media/dewar_shell_for_aur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394" y="4143374"/>
            <a:ext cx="277578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913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Cryostat - </a:t>
            </a:r>
            <a:r>
              <a:rPr lang="en-US" sz="4000" i="1" dirty="0" smtClean="0"/>
              <a:t>Window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349091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Window mount is inset to allow space for a gas tube used for calibration</a:t>
            </a:r>
          </a:p>
          <a:p>
            <a:r>
              <a:rPr lang="en-US" sz="1600" dirty="0" smtClean="0"/>
              <a:t>A motorized door covers the window when it is not in use</a:t>
            </a:r>
          </a:p>
          <a:p>
            <a:r>
              <a:rPr lang="en-US" sz="1600" dirty="0" smtClean="0"/>
              <a:t>Debris cup to be installed on the back of the fold mirror</a:t>
            </a:r>
          </a:p>
          <a:p>
            <a:r>
              <a:rPr lang="en-US" sz="1600" dirty="0" smtClean="0"/>
              <a:t>Window bezel reduces the amount of debris falling onto window.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600"/>
            <a:ext cx="4160245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835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53" y="4137596"/>
            <a:ext cx="311566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Cryostat – </a:t>
            </a:r>
            <a:r>
              <a:rPr lang="en-US" sz="4000" i="1" dirty="0" smtClean="0"/>
              <a:t>Warm Side Truss Mounts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3276600" cy="1852612"/>
          </a:xfrm>
        </p:spPr>
        <p:txBody>
          <a:bodyPr>
            <a:normAutofit/>
          </a:bodyPr>
          <a:lstStyle/>
          <a:p>
            <a:r>
              <a:rPr lang="en-US" sz="1600" dirty="0" smtClean="0"/>
              <a:t>Warm Side Mount</a:t>
            </a:r>
            <a:endParaRPr lang="en-US" sz="1200" dirty="0"/>
          </a:p>
          <a:p>
            <a:pPr lvl="1"/>
            <a:r>
              <a:rPr lang="en-US" sz="1200" dirty="0" smtClean="0"/>
              <a:t>Custom shoulder screw</a:t>
            </a:r>
          </a:p>
          <a:p>
            <a:pPr lvl="1"/>
            <a:r>
              <a:rPr lang="en-US" sz="1200" dirty="0" smtClean="0"/>
              <a:t>Use loose fitting threads for better fitment</a:t>
            </a:r>
          </a:p>
          <a:p>
            <a:pPr lvl="1"/>
            <a:r>
              <a:rPr lang="en-US" sz="1200" dirty="0" smtClean="0"/>
              <a:t>Stainless insert in cryostat wall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95515" y="4584466"/>
            <a:ext cx="2405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Custom Shoulder Screw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1613" y="5239466"/>
            <a:ext cx="1592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Stainless Insert</a:t>
            </a:r>
            <a:endParaRPr lang="en-US" dirty="0"/>
          </a:p>
        </p:txBody>
      </p:sp>
      <p:cxnSp>
        <p:nvCxnSpPr>
          <p:cNvPr id="5" name="Straight Arrow Connector 4"/>
          <p:cNvCxnSpPr>
            <a:stCxn id="11" idx="3"/>
          </p:cNvCxnSpPr>
          <p:nvPr/>
        </p:nvCxnSpPr>
        <p:spPr>
          <a:xfrm flipV="1">
            <a:off x="2154100" y="5318696"/>
            <a:ext cx="922113" cy="1054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1"/>
          </p:cNvCxnSpPr>
          <p:nvPr/>
        </p:nvCxnSpPr>
        <p:spPr>
          <a:xfrm flipH="1">
            <a:off x="5379092" y="4769132"/>
            <a:ext cx="1116423" cy="260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3222490" y="1371599"/>
            <a:ext cx="5419672" cy="2462213"/>
            <a:chOff x="3635053" y="1371599"/>
            <a:chExt cx="5419672" cy="2462213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1371599"/>
              <a:ext cx="2286000" cy="2462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635053" y="3248247"/>
              <a:ext cx="959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Cryostat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24800" y="3087469"/>
              <a:ext cx="11299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Radiation </a:t>
              </a:r>
            </a:p>
            <a:p>
              <a:r>
                <a:rPr lang="en-US" dirty="0" smtClean="0"/>
                <a:t>Shield</a:t>
              </a:r>
              <a:endParaRPr lang="en-US" dirty="0"/>
            </a:p>
          </p:txBody>
        </p:sp>
        <p:cxnSp>
          <p:nvCxnSpPr>
            <p:cNvPr id="18" name="Straight Arrow Connector 17"/>
            <p:cNvCxnSpPr>
              <a:stCxn id="12" idx="3"/>
            </p:cNvCxnSpPr>
            <p:nvPr/>
          </p:nvCxnSpPr>
          <p:spPr>
            <a:xfrm flipV="1">
              <a:off x="4594546" y="3048000"/>
              <a:ext cx="891854" cy="3849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7086600" y="3323457"/>
              <a:ext cx="760232" cy="674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533209" y="1828800"/>
              <a:ext cx="664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Truss</a:t>
              </a:r>
              <a:endParaRPr lang="en-US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6591300" y="2057400"/>
              <a:ext cx="875416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6284398" y="5562600"/>
            <a:ext cx="664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Truss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7" idx="1"/>
          </p:cNvCxnSpPr>
          <p:nvPr/>
        </p:nvCxnSpPr>
        <p:spPr>
          <a:xfrm flipH="1">
            <a:off x="4311837" y="5747266"/>
            <a:ext cx="1972561" cy="43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179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Cryostat – </a:t>
            </a:r>
            <a:r>
              <a:rPr lang="en-US" sz="4000" i="1" dirty="0" smtClean="0"/>
              <a:t>Cold Side Truss Mounts</a:t>
            </a:r>
            <a:endParaRPr lang="en-US" sz="4000" i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2046411"/>
            <a:ext cx="3276600" cy="100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Cold Side </a:t>
            </a:r>
          </a:p>
          <a:p>
            <a:pPr lvl="1"/>
            <a:r>
              <a:rPr lang="en-US" sz="1200" dirty="0" smtClean="0"/>
              <a:t>Two 3/8” pins, two ¼-20 screws</a:t>
            </a:r>
          </a:p>
          <a:p>
            <a:pPr lvl="1"/>
            <a:r>
              <a:rPr lang="en-US" sz="1200" dirty="0" smtClean="0"/>
              <a:t>Stainless insert in bench with clocking pin</a:t>
            </a:r>
            <a:endParaRPr lang="en-US" sz="400" dirty="0"/>
          </a:p>
          <a:p>
            <a:pPr marL="0" indent="0">
              <a:buNone/>
            </a:pPr>
            <a:endParaRPr lang="en-US" sz="16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3713923" y="1676400"/>
            <a:ext cx="4554696" cy="2438642"/>
            <a:chOff x="4419600" y="4267200"/>
            <a:chExt cx="4554696" cy="2438642"/>
          </a:xfrm>
        </p:grpSpPr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4267200"/>
              <a:ext cx="2248454" cy="192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734854" y="4769132"/>
              <a:ext cx="12394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Cold Bench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46238" y="6336510"/>
              <a:ext cx="17005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Radiation Shield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19600" y="5833004"/>
              <a:ext cx="959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Cryostat</a:t>
              </a:r>
              <a:endParaRPr lang="en-US" dirty="0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5181600" y="5486400"/>
              <a:ext cx="533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6477000" y="6202336"/>
              <a:ext cx="228600" cy="1984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7543800" y="5029200"/>
              <a:ext cx="303032" cy="1092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047046" y="6336510"/>
              <a:ext cx="664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Truss</a:t>
              </a:r>
              <a:endParaRPr lang="en-US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5562600" y="5650706"/>
              <a:ext cx="381000" cy="65086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874" y="4191000"/>
            <a:ext cx="3144449" cy="247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517434" y="4614711"/>
            <a:ext cx="1592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Stainless Insert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26" idx="1"/>
          </p:cNvCxnSpPr>
          <p:nvPr/>
        </p:nvCxnSpPr>
        <p:spPr>
          <a:xfrm flipH="1">
            <a:off x="5401012" y="4799377"/>
            <a:ext cx="1116422" cy="2600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43000" y="4614711"/>
            <a:ext cx="664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Truss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29" idx="3"/>
          </p:cNvCxnSpPr>
          <p:nvPr/>
        </p:nvCxnSpPr>
        <p:spPr>
          <a:xfrm>
            <a:off x="1807093" y="4799377"/>
            <a:ext cx="1088507" cy="3060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572774" y="541659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3/8” pins</a:t>
            </a:r>
            <a:endParaRPr lang="en-US" dirty="0"/>
          </a:p>
        </p:txBody>
      </p:sp>
      <p:cxnSp>
        <p:nvCxnSpPr>
          <p:cNvPr id="34" name="Straight Arrow Connector 33"/>
          <p:cNvCxnSpPr>
            <a:stCxn id="33" idx="1"/>
          </p:cNvCxnSpPr>
          <p:nvPr/>
        </p:nvCxnSpPr>
        <p:spPr>
          <a:xfrm flipH="1" flipV="1">
            <a:off x="4780723" y="5486400"/>
            <a:ext cx="1792051" cy="1148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358737" y="5930580"/>
            <a:ext cx="1909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¼-20 tapped holes</a:t>
            </a:r>
            <a:endParaRPr lang="en-US" dirty="0"/>
          </a:p>
        </p:txBody>
      </p:sp>
      <p:cxnSp>
        <p:nvCxnSpPr>
          <p:cNvPr id="37" name="Straight Arrow Connector 36"/>
          <p:cNvCxnSpPr>
            <a:stCxn id="36" idx="1"/>
          </p:cNvCxnSpPr>
          <p:nvPr/>
        </p:nvCxnSpPr>
        <p:spPr>
          <a:xfrm flipH="1" flipV="1">
            <a:off x="4673415" y="5638800"/>
            <a:ext cx="1685322" cy="4764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239000" y="2832105"/>
            <a:ext cx="1592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Stainless Insert</a:t>
            </a:r>
            <a:endParaRPr lang="en-US" dirty="0"/>
          </a:p>
        </p:txBody>
      </p:sp>
      <p:cxnSp>
        <p:nvCxnSpPr>
          <p:cNvPr id="40" name="Straight Arrow Connector 39"/>
          <p:cNvCxnSpPr>
            <a:stCxn id="39" idx="1"/>
          </p:cNvCxnSpPr>
          <p:nvPr/>
        </p:nvCxnSpPr>
        <p:spPr>
          <a:xfrm flipH="1" flipV="1">
            <a:off x="6290858" y="2819400"/>
            <a:ext cx="948142" cy="1973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202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53602"/>
            <a:ext cx="2176463" cy="122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Cryostat – </a:t>
            </a:r>
            <a:r>
              <a:rPr lang="en-US" sz="4000" i="1" dirty="0" smtClean="0"/>
              <a:t>Radiation Shield</a:t>
            </a:r>
            <a:endParaRPr lang="en-US" sz="4000" i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1568846" y="1668095"/>
            <a:ext cx="7500337" cy="5085755"/>
            <a:chOff x="1600200" y="1290935"/>
            <a:chExt cx="7500337" cy="508575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1752600"/>
              <a:ext cx="5487078" cy="416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743200" y="5915025"/>
              <a:ext cx="14896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Truss Clearance Slots</a:t>
              </a:r>
            </a:p>
            <a:p>
              <a:r>
                <a:rPr lang="en-US" sz="1200" dirty="0" smtClean="0"/>
                <a:t>With Covers (4x)</a:t>
              </a:r>
              <a:endParaRPr lang="en-US" sz="1200" dirty="0"/>
            </a:p>
          </p:txBody>
        </p:sp>
        <p:cxnSp>
          <p:nvCxnSpPr>
            <p:cNvPr id="6" name="Straight Arrow Connector 5"/>
            <p:cNvCxnSpPr>
              <a:stCxn id="4" idx="0"/>
            </p:cNvCxnSpPr>
            <p:nvPr/>
          </p:nvCxnSpPr>
          <p:spPr>
            <a:xfrm flipV="1">
              <a:off x="3488020" y="4572000"/>
              <a:ext cx="1388780" cy="13430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962400" y="1447800"/>
              <a:ext cx="1332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Truss Mount Bolt</a:t>
              </a:r>
            </a:p>
            <a:p>
              <a:r>
                <a:rPr lang="en-US" sz="1200" dirty="0" smtClean="0"/>
                <a:t>Access Covers (8x)</a:t>
              </a:r>
              <a:endParaRPr lang="en-US" sz="1200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4628608" y="1909465"/>
              <a:ext cx="19592" cy="98613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600200" y="4953000"/>
              <a:ext cx="13178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Wire Harness</a:t>
              </a:r>
            </a:p>
            <a:p>
              <a:r>
                <a:rPr lang="en-US" sz="1200" dirty="0" smtClean="0"/>
                <a:t>Access Panels (3x)</a:t>
              </a:r>
              <a:endParaRPr lang="en-US" sz="12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2667000" y="4038600"/>
              <a:ext cx="1752600" cy="990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858000" y="1290935"/>
              <a:ext cx="22425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G-10 Mount Tabs (4x)</a:t>
              </a:r>
            </a:p>
            <a:p>
              <a:r>
                <a:rPr lang="en-US" sz="1200" dirty="0" smtClean="0"/>
                <a:t>1.9W Heat Load – similar to </a:t>
              </a:r>
              <a:r>
                <a:rPr lang="en-US" sz="1200" dirty="0" err="1" smtClean="0"/>
                <a:t>Spex</a:t>
              </a:r>
              <a:endParaRPr lang="en-US" sz="1200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7543800" y="1600200"/>
              <a:ext cx="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162800" y="5405545"/>
              <a:ext cx="17328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Lower Support Assembly</a:t>
              </a:r>
              <a:endParaRPr lang="en-US" sz="1200" dirty="0"/>
            </a:p>
          </p:txBody>
        </p:sp>
        <p:cxnSp>
          <p:nvCxnSpPr>
            <p:cNvPr id="21" name="Straight Arrow Connector 20"/>
            <p:cNvCxnSpPr>
              <a:stCxn id="20" idx="1"/>
            </p:cNvCxnSpPr>
            <p:nvPr/>
          </p:nvCxnSpPr>
          <p:spPr>
            <a:xfrm flipH="1" flipV="1">
              <a:off x="6477000" y="5029200"/>
              <a:ext cx="685800" cy="5148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408144" y="3657600"/>
            <a:ext cx="26775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Lower Support Assembly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Support pin mounted to the cryostat will provide mechanical support to the bottom of the radiation shield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Small thermal cross section at bearing surface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247506" y="1527456"/>
            <a:ext cx="12312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G-10 Spokes (4x)</a:t>
            </a:r>
            <a:endParaRPr lang="en-US" sz="1200" dirty="0"/>
          </a:p>
        </p:txBody>
      </p:sp>
      <p:cxnSp>
        <p:nvCxnSpPr>
          <p:cNvPr id="30" name="Straight Arrow Connector 29"/>
          <p:cNvCxnSpPr>
            <a:stCxn id="29" idx="2"/>
          </p:cNvCxnSpPr>
          <p:nvPr/>
        </p:nvCxnSpPr>
        <p:spPr>
          <a:xfrm>
            <a:off x="863156" y="1804455"/>
            <a:ext cx="356044" cy="10627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965098" y="1500028"/>
            <a:ext cx="1157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Support Pin </a:t>
            </a:r>
          </a:p>
          <a:p>
            <a:r>
              <a:rPr lang="en-US" sz="1200" dirty="0" smtClean="0"/>
              <a:t>Bearing Surface</a:t>
            </a:r>
            <a:endParaRPr lang="en-US" sz="1200" dirty="0"/>
          </a:p>
        </p:txBody>
      </p:sp>
      <p:cxnSp>
        <p:nvCxnSpPr>
          <p:cNvPr id="34" name="Straight Arrow Connector 33"/>
          <p:cNvCxnSpPr>
            <a:stCxn id="33" idx="2"/>
          </p:cNvCxnSpPr>
          <p:nvPr/>
        </p:nvCxnSpPr>
        <p:spPr>
          <a:xfrm flipH="1">
            <a:off x="1746917" y="1961693"/>
            <a:ext cx="797122" cy="9339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450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12970"/>
            <a:ext cx="6553200" cy="492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Optics Bench</a:t>
            </a:r>
            <a:endParaRPr lang="en-US" dirty="0"/>
          </a:p>
        </p:txBody>
      </p:sp>
      <p:cxnSp>
        <p:nvCxnSpPr>
          <p:cNvPr id="5" name="Straight Arrow Connector 4"/>
          <p:cNvCxnSpPr>
            <a:stCxn id="6" idx="2"/>
          </p:cNvCxnSpPr>
          <p:nvPr/>
        </p:nvCxnSpPr>
        <p:spPr>
          <a:xfrm>
            <a:off x="1826516" y="2105957"/>
            <a:ext cx="154684" cy="333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82081" y="1459626"/>
            <a:ext cx="1488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Photon Shield</a:t>
            </a:r>
          </a:p>
          <a:p>
            <a:r>
              <a:rPr lang="en-US" i="1" dirty="0" smtClean="0"/>
              <a:t>Spectrometer</a:t>
            </a:r>
            <a:endParaRPr lang="en-US" i="1" dirty="0"/>
          </a:p>
        </p:txBody>
      </p:sp>
      <p:cxnSp>
        <p:nvCxnSpPr>
          <p:cNvPr id="9" name="Straight Arrow Connector 8"/>
          <p:cNvCxnSpPr>
            <a:stCxn id="10" idx="0"/>
          </p:cNvCxnSpPr>
          <p:nvPr/>
        </p:nvCxnSpPr>
        <p:spPr>
          <a:xfrm flipH="1" flipV="1">
            <a:off x="7162800" y="5105400"/>
            <a:ext cx="363435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81800" y="5791200"/>
            <a:ext cx="1488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Photon Shield</a:t>
            </a:r>
          </a:p>
          <a:p>
            <a:r>
              <a:rPr lang="en-US" i="1" dirty="0" err="1" smtClean="0"/>
              <a:t>Foreoptics</a:t>
            </a:r>
            <a:endParaRPr lang="en-US" i="1" dirty="0"/>
          </a:p>
        </p:txBody>
      </p:sp>
      <p:cxnSp>
        <p:nvCxnSpPr>
          <p:cNvPr id="13" name="Straight Arrow Connector 12"/>
          <p:cNvCxnSpPr>
            <a:stCxn id="14" idx="2"/>
          </p:cNvCxnSpPr>
          <p:nvPr/>
        </p:nvCxnSpPr>
        <p:spPr>
          <a:xfrm flipH="1">
            <a:off x="6477002" y="2669464"/>
            <a:ext cx="361511" cy="9119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18365" y="2300132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LN Can</a:t>
            </a:r>
            <a:endParaRPr lang="en-US" i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517764" y="4317900"/>
            <a:ext cx="758836" cy="25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51207" y="4107734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Bench</a:t>
            </a:r>
          </a:p>
        </p:txBody>
      </p:sp>
      <p:cxnSp>
        <p:nvCxnSpPr>
          <p:cNvPr id="21" name="Straight Arrow Connector 20"/>
          <p:cNvCxnSpPr>
            <a:stCxn id="22" idx="0"/>
          </p:cNvCxnSpPr>
          <p:nvPr/>
        </p:nvCxnSpPr>
        <p:spPr>
          <a:xfrm flipV="1">
            <a:off x="2916242" y="4343400"/>
            <a:ext cx="665158" cy="10004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471248" y="534389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Bus Bar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916242" y="4843649"/>
            <a:ext cx="1046158" cy="500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632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Optics Bench – </a:t>
            </a:r>
            <a:r>
              <a:rPr lang="en-US" sz="4000" i="1" dirty="0" smtClean="0"/>
              <a:t>Wire Routing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184" y="1866927"/>
            <a:ext cx="3178114" cy="39925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All wires in covered channels</a:t>
            </a:r>
          </a:p>
          <a:p>
            <a:r>
              <a:rPr lang="en-US" sz="1600" dirty="0" smtClean="0"/>
              <a:t>Motor power and heater wires routed together</a:t>
            </a:r>
          </a:p>
          <a:p>
            <a:r>
              <a:rPr lang="en-US" sz="1600" dirty="0" smtClean="0"/>
              <a:t>Hall effect sensors and temperature sensors routed together</a:t>
            </a:r>
          </a:p>
          <a:p>
            <a:r>
              <a:rPr lang="en-US" sz="1600" dirty="0" smtClean="0"/>
              <a:t>Light tight bulkhead connectors</a:t>
            </a:r>
          </a:p>
          <a:p>
            <a:endParaRPr lang="en-US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371600"/>
            <a:ext cx="4651123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038600"/>
            <a:ext cx="4651123" cy="21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5486400" y="2819400"/>
            <a:ext cx="152400" cy="3810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638800" y="3200400"/>
            <a:ext cx="9906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629400" y="3200400"/>
            <a:ext cx="0" cy="2286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486400" y="2209800"/>
            <a:ext cx="0" cy="6096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114800" y="3130034"/>
            <a:ext cx="116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Foreoptics</a:t>
            </a:r>
            <a:endParaRPr lang="en-US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7391400" y="5791200"/>
            <a:ext cx="1439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Spectrograph</a:t>
            </a:r>
            <a:endParaRPr lang="en-US" i="1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619464" y="4876800"/>
            <a:ext cx="0" cy="9906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19464" y="5867400"/>
            <a:ext cx="1171736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91200" y="5867400"/>
            <a:ext cx="0" cy="32091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6248400" y="4495800"/>
            <a:ext cx="152400" cy="3810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248400" y="4876800"/>
            <a:ext cx="0" cy="9906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5791200" y="5867400"/>
            <a:ext cx="4572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019800" y="4267200"/>
            <a:ext cx="2514600" cy="0"/>
          </a:xfrm>
          <a:prstGeom prst="line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534400" y="4267200"/>
            <a:ext cx="0" cy="228600"/>
          </a:xfrm>
          <a:prstGeom prst="line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8534400" y="4495800"/>
            <a:ext cx="231524" cy="0"/>
          </a:xfrm>
          <a:prstGeom prst="line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6629400" y="4267200"/>
            <a:ext cx="0" cy="846256"/>
          </a:xfrm>
          <a:prstGeom prst="line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6477000" y="5113456"/>
            <a:ext cx="152400" cy="144344"/>
          </a:xfrm>
          <a:prstGeom prst="line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5791200" y="4267200"/>
            <a:ext cx="381000" cy="1104900"/>
          </a:xfrm>
          <a:prstGeom prst="line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619464" y="5029200"/>
            <a:ext cx="257336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7191555" y="5562600"/>
            <a:ext cx="199845" cy="313426"/>
          </a:xfrm>
          <a:prstGeom prst="line">
            <a:avLst/>
          </a:prstGeom>
          <a:ln w="50800" cap="rnd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405777" y="4953000"/>
            <a:ext cx="0" cy="609600"/>
          </a:xfrm>
          <a:prstGeom prst="line">
            <a:avLst/>
          </a:prstGeom>
          <a:ln w="50800" cap="rnd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6248400" y="5876026"/>
            <a:ext cx="943155" cy="0"/>
          </a:xfrm>
          <a:prstGeom prst="line">
            <a:avLst/>
          </a:prstGeom>
          <a:ln w="50800" cap="rnd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76" idx="3"/>
          </p:cNvCxnSpPr>
          <p:nvPr/>
        </p:nvCxnSpPr>
        <p:spPr>
          <a:xfrm flipV="1">
            <a:off x="3361617" y="4309333"/>
            <a:ext cx="2620083" cy="26001"/>
          </a:xfrm>
          <a:prstGeom prst="straightConnector1">
            <a:avLst/>
          </a:prstGeom>
          <a:ln w="22225">
            <a:solidFill>
              <a:schemeClr val="accent5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651166" y="4196834"/>
            <a:ext cx="710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IG </a:t>
            </a:r>
            <a:r>
              <a:rPr lang="en-US" sz="1200" dirty="0" err="1" smtClean="0"/>
              <a:t>Mech</a:t>
            </a:r>
            <a:endParaRPr lang="en-US" sz="1200" i="1" dirty="0"/>
          </a:p>
        </p:txBody>
      </p:sp>
      <p:cxnSp>
        <p:nvCxnSpPr>
          <p:cNvPr id="78" name="Straight Arrow Connector 77"/>
          <p:cNvCxnSpPr>
            <a:stCxn id="79" idx="2"/>
          </p:cNvCxnSpPr>
          <p:nvPr/>
        </p:nvCxnSpPr>
        <p:spPr>
          <a:xfrm>
            <a:off x="4304514" y="4094042"/>
            <a:ext cx="572286" cy="935158"/>
          </a:xfrm>
          <a:prstGeom prst="straightConnector1">
            <a:avLst/>
          </a:prstGeom>
          <a:ln w="22225">
            <a:solidFill>
              <a:srgbClr val="F7B125"/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798670" y="3632377"/>
            <a:ext cx="1011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Slit Wheel</a:t>
            </a:r>
          </a:p>
          <a:p>
            <a:r>
              <a:rPr lang="en-US" sz="1200" dirty="0" smtClean="0"/>
              <a:t>Dekker </a:t>
            </a:r>
            <a:r>
              <a:rPr lang="en-US" sz="1200" dirty="0" err="1" smtClean="0"/>
              <a:t>Mech</a:t>
            </a:r>
            <a:endParaRPr lang="en-US" sz="1200" i="1" dirty="0"/>
          </a:p>
        </p:txBody>
      </p:sp>
      <p:cxnSp>
        <p:nvCxnSpPr>
          <p:cNvPr id="84" name="Straight Arrow Connector 83"/>
          <p:cNvCxnSpPr>
            <a:stCxn id="85" idx="0"/>
          </p:cNvCxnSpPr>
          <p:nvPr/>
        </p:nvCxnSpPr>
        <p:spPr>
          <a:xfrm flipV="1">
            <a:off x="4274560" y="5867400"/>
            <a:ext cx="602240" cy="609600"/>
          </a:xfrm>
          <a:prstGeom prst="straightConnector1">
            <a:avLst/>
          </a:prstGeom>
          <a:ln w="22225">
            <a:solidFill>
              <a:srgbClr val="F7B12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635314" y="6477000"/>
            <a:ext cx="1278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X Disperser </a:t>
            </a:r>
            <a:r>
              <a:rPr lang="en-US" sz="1200" dirty="0" err="1" smtClean="0"/>
              <a:t>Mech</a:t>
            </a:r>
            <a:endParaRPr lang="en-US" sz="1200" i="1" dirty="0"/>
          </a:p>
        </p:txBody>
      </p:sp>
      <p:cxnSp>
        <p:nvCxnSpPr>
          <p:cNvPr id="89" name="Straight Arrow Connector 88"/>
          <p:cNvCxnSpPr>
            <a:stCxn id="90" idx="3"/>
          </p:cNvCxnSpPr>
          <p:nvPr/>
        </p:nvCxnSpPr>
        <p:spPr>
          <a:xfrm>
            <a:off x="5675669" y="3784803"/>
            <a:ext cx="725131" cy="710997"/>
          </a:xfrm>
          <a:prstGeom prst="straightConnector1">
            <a:avLst/>
          </a:prstGeom>
          <a:ln w="22225">
            <a:solidFill>
              <a:srgbClr val="F7B12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4928349" y="3646303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OS </a:t>
            </a:r>
            <a:r>
              <a:rPr lang="en-US" sz="1200" dirty="0" err="1" smtClean="0"/>
              <a:t>Mech</a:t>
            </a:r>
            <a:endParaRPr lang="en-US" sz="1200" i="1" dirty="0"/>
          </a:p>
        </p:txBody>
      </p:sp>
      <p:cxnSp>
        <p:nvCxnSpPr>
          <p:cNvPr id="92" name="Straight Arrow Connector 91"/>
          <p:cNvCxnSpPr>
            <a:stCxn id="93" idx="3"/>
          </p:cNvCxnSpPr>
          <p:nvPr/>
        </p:nvCxnSpPr>
        <p:spPr>
          <a:xfrm>
            <a:off x="4983709" y="1281500"/>
            <a:ext cx="502691" cy="928300"/>
          </a:xfrm>
          <a:prstGeom prst="straightConnector1">
            <a:avLst/>
          </a:prstGeom>
          <a:ln w="22225">
            <a:solidFill>
              <a:srgbClr val="F7B12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4037681" y="1143000"/>
            <a:ext cx="9460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Filter Wheel</a:t>
            </a:r>
            <a:endParaRPr lang="en-US" sz="1200" i="1" dirty="0"/>
          </a:p>
        </p:txBody>
      </p:sp>
      <p:cxnSp>
        <p:nvCxnSpPr>
          <p:cNvPr id="97" name="Straight Arrow Connector 96"/>
          <p:cNvCxnSpPr>
            <a:stCxn id="98" idx="3"/>
          </p:cNvCxnSpPr>
          <p:nvPr/>
        </p:nvCxnSpPr>
        <p:spPr>
          <a:xfrm>
            <a:off x="4015367" y="1520330"/>
            <a:ext cx="1547233" cy="1489570"/>
          </a:xfrm>
          <a:prstGeom prst="straightConnector1">
            <a:avLst/>
          </a:prstGeom>
          <a:ln w="22225">
            <a:solidFill>
              <a:srgbClr val="F7B12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3327230" y="1381830"/>
            <a:ext cx="688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Rotator </a:t>
            </a:r>
            <a:endParaRPr lang="en-US" sz="1200" i="1" dirty="0"/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3361617" y="4335333"/>
            <a:ext cx="1257847" cy="541467"/>
          </a:xfrm>
          <a:prstGeom prst="straightConnector1">
            <a:avLst/>
          </a:prstGeom>
          <a:ln w="22225">
            <a:solidFill>
              <a:srgbClr val="F7B12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4304514" y="4140301"/>
            <a:ext cx="1677186" cy="160716"/>
          </a:xfrm>
          <a:prstGeom prst="straightConnector1">
            <a:avLst/>
          </a:prstGeom>
          <a:ln w="22225">
            <a:solidFill>
              <a:schemeClr val="accent5">
                <a:lumMod val="60000"/>
                <a:lumOff val="40000"/>
              </a:schemeClr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90" idx="3"/>
          </p:cNvCxnSpPr>
          <p:nvPr/>
        </p:nvCxnSpPr>
        <p:spPr>
          <a:xfrm>
            <a:off x="5675669" y="3784803"/>
            <a:ext cx="306031" cy="516214"/>
          </a:xfrm>
          <a:prstGeom prst="straightConnector1">
            <a:avLst/>
          </a:prstGeom>
          <a:ln w="22225">
            <a:solidFill>
              <a:schemeClr val="accent5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85" idx="0"/>
          </p:cNvCxnSpPr>
          <p:nvPr/>
        </p:nvCxnSpPr>
        <p:spPr>
          <a:xfrm flipV="1">
            <a:off x="4274560" y="5372100"/>
            <a:ext cx="1516640" cy="1104900"/>
          </a:xfrm>
          <a:prstGeom prst="straightConnector1">
            <a:avLst/>
          </a:prstGeom>
          <a:ln w="22225">
            <a:solidFill>
              <a:schemeClr val="accent5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93" idx="3"/>
          </p:cNvCxnSpPr>
          <p:nvPr/>
        </p:nvCxnSpPr>
        <p:spPr>
          <a:xfrm>
            <a:off x="4983709" y="1281500"/>
            <a:ext cx="502691" cy="377329"/>
          </a:xfrm>
          <a:prstGeom prst="straightConnector1">
            <a:avLst/>
          </a:prstGeom>
          <a:ln w="22225">
            <a:solidFill>
              <a:schemeClr val="accent5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4037681" y="1520330"/>
            <a:ext cx="2286919" cy="1070470"/>
          </a:xfrm>
          <a:prstGeom prst="straightConnector1">
            <a:avLst/>
          </a:prstGeom>
          <a:ln w="22225">
            <a:solidFill>
              <a:schemeClr val="accent5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7588372" y="4547441"/>
            <a:ext cx="9460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Filter Wheel</a:t>
            </a:r>
            <a:endParaRPr lang="en-US" sz="1200" i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7638070" y="5233600"/>
            <a:ext cx="652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Rotator</a:t>
            </a:r>
            <a:endParaRPr lang="en-US" sz="1200" i="1" dirty="0"/>
          </a:p>
        </p:txBody>
      </p:sp>
      <p:cxnSp>
        <p:nvCxnSpPr>
          <p:cNvPr id="124" name="Straight Arrow Connector 123"/>
          <p:cNvCxnSpPr/>
          <p:nvPr/>
        </p:nvCxnSpPr>
        <p:spPr>
          <a:xfrm flipH="1" flipV="1">
            <a:off x="7405777" y="4301017"/>
            <a:ext cx="290423" cy="384923"/>
          </a:xfrm>
          <a:prstGeom prst="straightConnector1">
            <a:avLst/>
          </a:prstGeom>
          <a:ln w="22225">
            <a:solidFill>
              <a:schemeClr val="accent5">
                <a:lumMod val="60000"/>
                <a:lumOff val="40000"/>
              </a:schemeClr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123" idx="1"/>
          </p:cNvCxnSpPr>
          <p:nvPr/>
        </p:nvCxnSpPr>
        <p:spPr>
          <a:xfrm flipH="1" flipV="1">
            <a:off x="6477000" y="5233600"/>
            <a:ext cx="1161070" cy="138500"/>
          </a:xfrm>
          <a:prstGeom prst="straightConnector1">
            <a:avLst/>
          </a:prstGeom>
          <a:ln w="22225">
            <a:solidFill>
              <a:schemeClr val="accent5">
                <a:lumMod val="60000"/>
                <a:lumOff val="40000"/>
              </a:schemeClr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219200" y="5372099"/>
            <a:ext cx="533400" cy="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76400" y="5224790"/>
            <a:ext cx="16193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Motor and Heater Power</a:t>
            </a:r>
            <a:endParaRPr lang="en-US" sz="1100" dirty="0"/>
          </a:p>
        </p:txBody>
      </p:sp>
      <p:cxnSp>
        <p:nvCxnSpPr>
          <p:cNvPr id="56" name="Straight Connector 55"/>
          <p:cNvCxnSpPr/>
          <p:nvPr/>
        </p:nvCxnSpPr>
        <p:spPr>
          <a:xfrm flipH="1">
            <a:off x="1219200" y="5763491"/>
            <a:ext cx="533400" cy="0"/>
          </a:xfrm>
          <a:prstGeom prst="line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676400" y="5638800"/>
            <a:ext cx="16129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Position and Temp Sense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79667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108" y="1472472"/>
            <a:ext cx="3569021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Optics Bench – </a:t>
            </a:r>
            <a:r>
              <a:rPr lang="en-US" sz="4000" i="1" dirty="0" smtClean="0"/>
              <a:t>Connectors</a:t>
            </a:r>
            <a:endParaRPr lang="en-US" sz="40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907222" y="5715000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Aladdin Sensor</a:t>
            </a:r>
            <a:endParaRPr lang="en-US" sz="1200" i="1" dirty="0"/>
          </a:p>
        </p:txBody>
      </p:sp>
      <p:sp>
        <p:nvSpPr>
          <p:cNvPr id="23" name="Oval 22"/>
          <p:cNvSpPr/>
          <p:nvPr/>
        </p:nvSpPr>
        <p:spPr>
          <a:xfrm>
            <a:off x="7848600" y="2743200"/>
            <a:ext cx="609600" cy="457200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23" idx="2"/>
          </p:cNvCxnSpPr>
          <p:nvPr/>
        </p:nvCxnSpPr>
        <p:spPr>
          <a:xfrm flipH="1">
            <a:off x="3581400" y="2971800"/>
            <a:ext cx="4267200" cy="106680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/>
          <p:cNvSpPr txBox="1">
            <a:spLocks/>
          </p:cNvSpPr>
          <p:nvPr/>
        </p:nvSpPr>
        <p:spPr>
          <a:xfrm>
            <a:off x="533400" y="1600200"/>
            <a:ext cx="4373822" cy="1638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External access to wire harnesses</a:t>
            </a:r>
          </a:p>
          <a:p>
            <a:r>
              <a:rPr lang="en-US" sz="1600" dirty="0" smtClean="0"/>
              <a:t>Hermetic connectors epoxied to a single plate</a:t>
            </a:r>
          </a:p>
          <a:p>
            <a:r>
              <a:rPr lang="en-US" sz="1600" dirty="0" smtClean="0"/>
              <a:t>Radiation shield access panel</a:t>
            </a:r>
          </a:p>
          <a:p>
            <a:r>
              <a:rPr lang="en-US" sz="1600" dirty="0" smtClean="0"/>
              <a:t>Epoxied bulkhead headers on the bench wall</a:t>
            </a:r>
          </a:p>
          <a:p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869933" y="4325138"/>
            <a:ext cx="1213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Hall Effect Sense</a:t>
            </a:r>
            <a:endParaRPr lang="en-US" sz="12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786451" y="4978397"/>
            <a:ext cx="927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Temp Sense</a:t>
            </a:r>
            <a:endParaRPr lang="en-US" sz="1200" i="1" dirty="0"/>
          </a:p>
        </p:txBody>
      </p:sp>
      <p:cxnSp>
        <p:nvCxnSpPr>
          <p:cNvPr id="21" name="Straight Arrow Connector 20"/>
          <p:cNvCxnSpPr>
            <a:stCxn id="14" idx="1"/>
          </p:cNvCxnSpPr>
          <p:nvPr/>
        </p:nvCxnSpPr>
        <p:spPr>
          <a:xfrm flipH="1" flipV="1">
            <a:off x="3733800" y="5549658"/>
            <a:ext cx="1173422" cy="3038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1958502" y="5469059"/>
            <a:ext cx="836579" cy="226886"/>
          </a:xfrm>
          <a:custGeom>
            <a:avLst/>
            <a:gdLst>
              <a:gd name="connsiteX0" fmla="*/ 836579 w 836579"/>
              <a:gd name="connsiteY0" fmla="*/ 95162 h 226886"/>
              <a:gd name="connsiteX1" fmla="*/ 570689 w 836579"/>
              <a:gd name="connsiteY1" fmla="*/ 224864 h 226886"/>
              <a:gd name="connsiteX2" fmla="*/ 402077 w 836579"/>
              <a:gd name="connsiteY2" fmla="*/ 4371 h 226886"/>
              <a:gd name="connsiteX3" fmla="*/ 0 w 836579"/>
              <a:gd name="connsiteY3" fmla="*/ 88677 h 22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6579" h="226886">
                <a:moveTo>
                  <a:pt x="836579" y="95162"/>
                </a:moveTo>
                <a:cubicBezTo>
                  <a:pt x="739842" y="167579"/>
                  <a:pt x="643106" y="239996"/>
                  <a:pt x="570689" y="224864"/>
                </a:cubicBezTo>
                <a:cubicBezTo>
                  <a:pt x="498272" y="209732"/>
                  <a:pt x="497192" y="27069"/>
                  <a:pt x="402077" y="4371"/>
                </a:cubicBezTo>
                <a:cubicBezTo>
                  <a:pt x="306962" y="-18327"/>
                  <a:pt x="64851" y="53009"/>
                  <a:pt x="0" y="88677"/>
                </a:cubicBezTo>
              </a:path>
            </a:pathLst>
          </a:cu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835285" y="4820364"/>
            <a:ext cx="771728" cy="257324"/>
          </a:xfrm>
          <a:custGeom>
            <a:avLst/>
            <a:gdLst>
              <a:gd name="connsiteX0" fmla="*/ 771728 w 771728"/>
              <a:gd name="connsiteY0" fmla="*/ 160198 h 257324"/>
              <a:gd name="connsiteX1" fmla="*/ 525294 w 771728"/>
              <a:gd name="connsiteY1" fmla="*/ 250989 h 257324"/>
              <a:gd name="connsiteX2" fmla="*/ 350196 w 771728"/>
              <a:gd name="connsiteY2" fmla="*/ 4555 h 257324"/>
              <a:gd name="connsiteX3" fmla="*/ 0 w 771728"/>
              <a:gd name="connsiteY3" fmla="*/ 88862 h 257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1728" h="257324">
                <a:moveTo>
                  <a:pt x="771728" y="160198"/>
                </a:moveTo>
                <a:cubicBezTo>
                  <a:pt x="683638" y="218564"/>
                  <a:pt x="595549" y="276930"/>
                  <a:pt x="525294" y="250989"/>
                </a:cubicBezTo>
                <a:cubicBezTo>
                  <a:pt x="455039" y="225049"/>
                  <a:pt x="437745" y="31576"/>
                  <a:pt x="350196" y="4555"/>
                </a:cubicBezTo>
                <a:cubicBezTo>
                  <a:pt x="262647" y="-22466"/>
                  <a:pt x="47557" y="79134"/>
                  <a:pt x="0" y="88862"/>
                </a:cubicBezTo>
              </a:path>
            </a:pathLst>
          </a:cu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828800" y="4403387"/>
            <a:ext cx="583660" cy="447473"/>
          </a:xfrm>
          <a:custGeom>
            <a:avLst/>
            <a:gdLst>
              <a:gd name="connsiteX0" fmla="*/ 583660 w 583660"/>
              <a:gd name="connsiteY0" fmla="*/ 0 h 447473"/>
              <a:gd name="connsiteX1" fmla="*/ 343711 w 583660"/>
              <a:gd name="connsiteY1" fmla="*/ 71336 h 447473"/>
              <a:gd name="connsiteX2" fmla="*/ 317770 w 583660"/>
              <a:gd name="connsiteY2" fmla="*/ 337226 h 447473"/>
              <a:gd name="connsiteX3" fmla="*/ 0 w 583660"/>
              <a:gd name="connsiteY3" fmla="*/ 447473 h 44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660" h="447473">
                <a:moveTo>
                  <a:pt x="583660" y="0"/>
                </a:moveTo>
                <a:cubicBezTo>
                  <a:pt x="485843" y="7566"/>
                  <a:pt x="388026" y="15132"/>
                  <a:pt x="343711" y="71336"/>
                </a:cubicBezTo>
                <a:cubicBezTo>
                  <a:pt x="299396" y="127540"/>
                  <a:pt x="375055" y="274537"/>
                  <a:pt x="317770" y="337226"/>
                </a:cubicBezTo>
                <a:cubicBezTo>
                  <a:pt x="260485" y="399915"/>
                  <a:pt x="30264" y="376137"/>
                  <a:pt x="0" y="447473"/>
                </a:cubicBezTo>
              </a:path>
            </a:pathLst>
          </a:cu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84" y="3453878"/>
            <a:ext cx="2489268" cy="296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2920691" y="4325138"/>
            <a:ext cx="1986531" cy="1322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1"/>
          </p:cNvCxnSpPr>
          <p:nvPr/>
        </p:nvCxnSpPr>
        <p:spPr>
          <a:xfrm flipH="1" flipV="1">
            <a:off x="3158935" y="4936169"/>
            <a:ext cx="1627516" cy="1807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420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Optics Bench – </a:t>
            </a:r>
            <a:r>
              <a:rPr lang="en-US" sz="4000" i="1" dirty="0" smtClean="0"/>
              <a:t>Photon Shield</a:t>
            </a:r>
            <a:endParaRPr lang="en-US" sz="4000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3586163" cy="329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1600200"/>
            <a:ext cx="4373822" cy="1638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Welded Pan (3mm </a:t>
            </a:r>
            <a:r>
              <a:rPr lang="en-US" sz="1600" dirty="0" err="1" smtClean="0"/>
              <a:t>thk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Machined Flange</a:t>
            </a:r>
          </a:p>
          <a:p>
            <a:r>
              <a:rPr lang="en-US" sz="1600" dirty="0" smtClean="0"/>
              <a:t>Pan welded to flange</a:t>
            </a:r>
          </a:p>
          <a:p>
            <a:r>
              <a:rPr lang="en-US" sz="1600" dirty="0" smtClean="0"/>
              <a:t>Painted inside, polished outside</a:t>
            </a:r>
          </a:p>
          <a:p>
            <a:r>
              <a:rPr lang="en-US" sz="1600" dirty="0" err="1" smtClean="0"/>
              <a:t>Qty</a:t>
            </a:r>
            <a:r>
              <a:rPr lang="en-US" sz="1600" dirty="0" smtClean="0"/>
              <a:t> 31 of #10 captive screws (~4” spacing)</a:t>
            </a:r>
          </a:p>
          <a:p>
            <a:r>
              <a:rPr lang="en-US" sz="1600" dirty="0" smtClean="0"/>
              <a:t>Guide pins used to align tongue and groove during installation</a:t>
            </a:r>
          </a:p>
          <a:p>
            <a:endParaRPr lang="en-US" sz="16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657600"/>
            <a:ext cx="4630293" cy="269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818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29" y="1371600"/>
            <a:ext cx="6477000" cy="495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34200" y="1368899"/>
            <a:ext cx="2085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3/8” tapped holes on covers, bottom, and sides.</a:t>
            </a:r>
            <a:endParaRPr lang="en-US" sz="1600" i="1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934199" y="2362200"/>
            <a:ext cx="20851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be used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handles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Jigs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protective frame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feet.</a:t>
            </a:r>
            <a:endParaRPr lang="en-US" sz="1600" i="1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09868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73668"/>
            <a:ext cx="5248275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Design – </a:t>
            </a:r>
            <a:r>
              <a:rPr lang="en-US" sz="4000" i="1" dirty="0" smtClean="0"/>
              <a:t>Hybrid Overview</a:t>
            </a:r>
            <a:endParaRPr lang="en-US" sz="4000" i="1" dirty="0"/>
          </a:p>
        </p:txBody>
      </p:sp>
      <p:cxnSp>
        <p:nvCxnSpPr>
          <p:cNvPr id="5" name="Straight Arrow Connector 4"/>
          <p:cNvCxnSpPr>
            <a:stCxn id="6" idx="2"/>
          </p:cNvCxnSpPr>
          <p:nvPr/>
        </p:nvCxnSpPr>
        <p:spPr>
          <a:xfrm flipH="1">
            <a:off x="6096000" y="3310235"/>
            <a:ext cx="2097899" cy="12617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305675" y="2940903"/>
            <a:ext cx="177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LN Cooled Bench</a:t>
            </a:r>
            <a:endParaRPr lang="en-US" i="1" dirty="0"/>
          </a:p>
        </p:txBody>
      </p:sp>
      <p:cxnSp>
        <p:nvCxnSpPr>
          <p:cNvPr id="8" name="Straight Arrow Connector 7"/>
          <p:cNvCxnSpPr>
            <a:stCxn id="9" idx="2"/>
          </p:cNvCxnSpPr>
          <p:nvPr/>
        </p:nvCxnSpPr>
        <p:spPr>
          <a:xfrm>
            <a:off x="1472716" y="3087767"/>
            <a:ext cx="1462542" cy="12556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2441436"/>
            <a:ext cx="2335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CCC First Stage Cooled </a:t>
            </a:r>
          </a:p>
          <a:p>
            <a:r>
              <a:rPr lang="en-US" dirty="0" smtClean="0"/>
              <a:t>Radiation Shield</a:t>
            </a:r>
            <a:endParaRPr lang="en-US" i="1" dirty="0" smtClean="0"/>
          </a:p>
        </p:txBody>
      </p:sp>
      <p:cxnSp>
        <p:nvCxnSpPr>
          <p:cNvPr id="11" name="Straight Arrow Connector 10"/>
          <p:cNvCxnSpPr>
            <a:stCxn id="12" idx="0"/>
          </p:cNvCxnSpPr>
          <p:nvPr/>
        </p:nvCxnSpPr>
        <p:spPr>
          <a:xfrm flipV="1">
            <a:off x="2365316" y="4572000"/>
            <a:ext cx="1368484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82080" y="5791200"/>
            <a:ext cx="2566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CCC Second Stage Cooled</a:t>
            </a:r>
          </a:p>
          <a:p>
            <a:r>
              <a:rPr lang="en-US" dirty="0" smtClean="0"/>
              <a:t>Aladdin and H2RG</a:t>
            </a:r>
          </a:p>
        </p:txBody>
      </p:sp>
    </p:spTree>
    <p:extLst>
      <p:ext uri="{BB962C8B-B14F-4D97-AF65-F5344CB8AC3E}">
        <p14:creationId xmlns:p14="http://schemas.microsoft.com/office/powerpoint/2010/main" val="2022464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Design – </a:t>
            </a:r>
            <a:r>
              <a:rPr lang="en-US" sz="4000" i="1" dirty="0" smtClean="0"/>
              <a:t>LN Can</a:t>
            </a:r>
            <a:endParaRPr lang="en-US" sz="4000" i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1600200"/>
            <a:ext cx="4373822" cy="1638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LN Can – milled from billet and welded</a:t>
            </a:r>
          </a:p>
          <a:p>
            <a:r>
              <a:rPr lang="en-US" sz="1600" dirty="0" smtClean="0"/>
              <a:t>LN Neck – Welded bellows, stainless tubes</a:t>
            </a:r>
            <a:endParaRPr lang="en-US" sz="800" dirty="0" smtClean="0"/>
          </a:p>
          <a:p>
            <a:r>
              <a:rPr lang="en-US" sz="1600" dirty="0" smtClean="0"/>
              <a:t>Cooling Bus Bar </a:t>
            </a:r>
            <a:r>
              <a:rPr lang="en-US" sz="1600" dirty="0" err="1" smtClean="0"/>
              <a:t>mouned</a:t>
            </a:r>
            <a:r>
              <a:rPr lang="en-US" sz="1600" dirty="0" smtClean="0"/>
              <a:t> with G-10 tabs</a:t>
            </a:r>
          </a:p>
          <a:p>
            <a:r>
              <a:rPr lang="en-US" sz="1600" dirty="0" smtClean="0"/>
              <a:t>Bus Bar </a:t>
            </a:r>
            <a:r>
              <a:rPr lang="en-US" sz="1600" dirty="0" err="1" smtClean="0"/>
              <a:t>Feedthru</a:t>
            </a:r>
            <a:r>
              <a:rPr lang="en-US" sz="1600" dirty="0"/>
              <a:t> </a:t>
            </a:r>
            <a:r>
              <a:rPr lang="en-US" sz="1600" dirty="0" smtClean="0"/>
              <a:t>epoxied to G-10 disk</a:t>
            </a:r>
          </a:p>
          <a:p>
            <a:endParaRPr lang="en-US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819400"/>
            <a:ext cx="6023429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675" y="1295401"/>
            <a:ext cx="22474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66" y="3832287"/>
            <a:ext cx="188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Bus Bar Feed Thru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36618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928" y="1295399"/>
            <a:ext cx="7077075" cy="510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256363"/>
            <a:ext cx="3962400" cy="1828800"/>
          </a:xfrm>
        </p:spPr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/>
            </a:pPr>
            <a:r>
              <a:rPr lang="en-US" sz="1400" dirty="0" smtClean="0"/>
              <a:t>Install radiation shield in cryostat</a:t>
            </a:r>
          </a:p>
          <a:p>
            <a:pPr>
              <a:buFont typeface="+mj-lt"/>
              <a:buAutoNum type="arabicPeriod"/>
            </a:pPr>
            <a:r>
              <a:rPr lang="en-US" sz="1400" dirty="0" smtClean="0"/>
              <a:t>Install bench with trusses</a:t>
            </a:r>
          </a:p>
          <a:p>
            <a:pPr>
              <a:buFont typeface="+mj-lt"/>
              <a:buAutoNum type="arabicPeriod"/>
            </a:pPr>
            <a:r>
              <a:rPr lang="en-US" sz="1400" dirty="0" smtClean="0"/>
              <a:t>Install truss covers</a:t>
            </a:r>
          </a:p>
          <a:p>
            <a:pPr>
              <a:buFont typeface="+mj-lt"/>
              <a:buAutoNum type="arabicPeriod"/>
            </a:pPr>
            <a:r>
              <a:rPr lang="en-US" sz="1400" dirty="0" smtClean="0"/>
              <a:t>Install wire harnesses and radiation shield access panels (not shown)</a:t>
            </a:r>
          </a:p>
          <a:p>
            <a:pPr>
              <a:buFont typeface="+mj-lt"/>
              <a:buAutoNum type="arabicPeriod"/>
            </a:pPr>
            <a:r>
              <a:rPr lang="en-US" sz="1400" dirty="0" smtClean="0"/>
              <a:t>Install </a:t>
            </a:r>
            <a:r>
              <a:rPr lang="en-US" sz="1400" dirty="0" err="1" smtClean="0"/>
              <a:t>cryo</a:t>
            </a:r>
            <a:r>
              <a:rPr lang="en-US" sz="1400" dirty="0" smtClean="0"/>
              <a:t> cooler and thermal straps</a:t>
            </a:r>
          </a:p>
          <a:p>
            <a:pPr>
              <a:buFont typeface="+mj-lt"/>
              <a:buAutoNum type="arabicPeriod"/>
            </a:pPr>
            <a:r>
              <a:rPr lang="en-US" sz="1400" dirty="0" smtClean="0"/>
              <a:t>Install mechanisms and optics (not shown)</a:t>
            </a:r>
          </a:p>
          <a:p>
            <a:pPr>
              <a:buFont typeface="+mj-lt"/>
              <a:buAutoNum type="arabicPeriod"/>
            </a:pPr>
            <a:r>
              <a:rPr lang="en-US" sz="1400" dirty="0" smtClean="0"/>
              <a:t>Install photon shields</a:t>
            </a:r>
          </a:p>
          <a:p>
            <a:pPr>
              <a:buFont typeface="+mj-lt"/>
              <a:buAutoNum type="arabicPeriod"/>
            </a:pPr>
            <a:endParaRPr lang="en-US" sz="1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14801" y="4922036"/>
            <a:ext cx="43434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 startAt="8"/>
            </a:pPr>
            <a:r>
              <a:rPr lang="en-US" sz="1400" dirty="0" smtClean="0"/>
              <a:t>Install remainder of radiation shield mount tabs and radiation shield panels</a:t>
            </a:r>
          </a:p>
          <a:p>
            <a:pPr>
              <a:buFont typeface="+mj-lt"/>
              <a:buAutoNum type="arabicPeriod" startAt="8"/>
            </a:pPr>
            <a:r>
              <a:rPr lang="en-US" sz="1400" dirty="0" smtClean="0"/>
              <a:t>Install cryostat covers</a:t>
            </a:r>
          </a:p>
          <a:p>
            <a:pPr>
              <a:buFont typeface="+mj-lt"/>
              <a:buAutoNum type="arabicPeriod" startAt="8"/>
            </a:pPr>
            <a:r>
              <a:rPr lang="en-US" sz="1400" dirty="0" smtClean="0"/>
              <a:t>Install array controllers</a:t>
            </a:r>
          </a:p>
          <a:p>
            <a:pPr>
              <a:buFont typeface="+mj-lt"/>
              <a:buAutoNum type="arabicPeriod" startAt="8"/>
            </a:pP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2911835"/>
            <a:ext cx="304800" cy="307777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1400" y="3262285"/>
            <a:ext cx="304800" cy="307777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2800" y="3119745"/>
            <a:ext cx="304800" cy="307777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7</a:t>
            </a:r>
            <a:endParaRPr lang="en-US" sz="1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900136" y="4301618"/>
            <a:ext cx="304800" cy="307777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8</a:t>
            </a:r>
            <a:endParaRPr lang="en-US" sz="1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209473" y="4609395"/>
            <a:ext cx="304800" cy="307777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94782" y="2825347"/>
            <a:ext cx="304800" cy="307777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8</a:t>
            </a:r>
            <a:endParaRPr lang="en-US" sz="1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416512" y="3996845"/>
            <a:ext cx="304800" cy="307777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7</a:t>
            </a:r>
            <a:endParaRPr lang="en-US" sz="14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4615065" y="1488399"/>
            <a:ext cx="376036" cy="307777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62401" y="1673038"/>
            <a:ext cx="304800" cy="307777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5</a:t>
            </a:r>
            <a:endParaRPr lang="en-US" sz="1400" dirty="0" smtClean="0"/>
          </a:p>
        </p:txBody>
      </p:sp>
      <p:cxnSp>
        <p:nvCxnSpPr>
          <p:cNvPr id="18" name="Straight Arrow Connector 17"/>
          <p:cNvCxnSpPr>
            <a:stCxn id="15" idx="2"/>
          </p:cNvCxnSpPr>
          <p:nvPr/>
        </p:nvCxnSpPr>
        <p:spPr>
          <a:xfrm>
            <a:off x="4114801" y="1980815"/>
            <a:ext cx="397212" cy="38138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4" idx="2"/>
          </p:cNvCxnSpPr>
          <p:nvPr/>
        </p:nvCxnSpPr>
        <p:spPr>
          <a:xfrm>
            <a:off x="4803083" y="1796176"/>
            <a:ext cx="454717" cy="7184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900462" y="3689068"/>
            <a:ext cx="304800" cy="307777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78569" y="1511043"/>
            <a:ext cx="304800" cy="307777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369154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– Telescope Clear Envelope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266" y="1269459"/>
            <a:ext cx="6548134" cy="1066801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Telescope clear envelope shown around instrument.</a:t>
            </a:r>
          </a:p>
          <a:p>
            <a:r>
              <a:rPr lang="en-US" sz="1800" dirty="0" smtClean="0"/>
              <a:t>Estimated Weight:  1040 </a:t>
            </a:r>
            <a:r>
              <a:rPr lang="en-US" sz="1800" dirty="0" err="1" smtClean="0"/>
              <a:t>lbs</a:t>
            </a:r>
            <a:endParaRPr lang="en-US" sz="1800" dirty="0" smtClean="0"/>
          </a:p>
          <a:p>
            <a:r>
              <a:rPr lang="en-US" sz="1800" dirty="0" smtClean="0"/>
              <a:t>CG: within 2” of optical axis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8210550" cy="4314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6252865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Clear Envelope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057400" y="5334000"/>
            <a:ext cx="0" cy="9188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3"/>
          </p:cNvCxnSpPr>
          <p:nvPr/>
        </p:nvCxnSpPr>
        <p:spPr>
          <a:xfrm flipV="1">
            <a:off x="2971800" y="6252865"/>
            <a:ext cx="1514475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824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73" y="1752600"/>
            <a:ext cx="6346825" cy="463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67400" y="4724400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LN Can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1676400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Aladdin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49377" y="1861066"/>
            <a:ext cx="974823" cy="1567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10000" y="2311462"/>
            <a:ext cx="866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 Box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5394" y="2782508"/>
            <a:ext cx="1126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Aladdin</a:t>
            </a:r>
            <a:endParaRPr lang="en-US" dirty="0"/>
          </a:p>
          <a:p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47252" y="5943600"/>
            <a:ext cx="2030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Rotator Mechanism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5" idx="1"/>
          </p:cNvCxnSpPr>
          <p:nvPr/>
        </p:nvCxnSpPr>
        <p:spPr>
          <a:xfrm flipH="1" flipV="1">
            <a:off x="4343400" y="4419600"/>
            <a:ext cx="1103852" cy="1708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81800" y="914400"/>
            <a:ext cx="21336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Cal Box dust cover not shown</a:t>
            </a:r>
            <a:endParaRPr lang="en-US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3592819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53552"/>
            <a:ext cx="6287226" cy="451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4285" y="5998392"/>
            <a:ext cx="1276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Disperser</a:t>
            </a:r>
          </a:p>
          <a:p>
            <a:r>
              <a:rPr lang="en-US" dirty="0" smtClean="0"/>
              <a:t>Mechanism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0856" y="1373362"/>
            <a:ext cx="1221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IG Changer</a:t>
            </a:r>
          </a:p>
          <a:p>
            <a:r>
              <a:rPr lang="en-US" dirty="0" smtClean="0"/>
              <a:t>*upgrade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1371600" y="2019693"/>
            <a:ext cx="762000" cy="12569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67200" y="2170981"/>
            <a:ext cx="866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 Box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43200" y="5989766"/>
            <a:ext cx="1126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H2RG</a:t>
            </a:r>
            <a:endParaRPr lang="en-US" dirty="0"/>
          </a:p>
          <a:p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50321" y="6136892"/>
            <a:ext cx="714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H2RG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5" idx="1"/>
          </p:cNvCxnSpPr>
          <p:nvPr/>
        </p:nvCxnSpPr>
        <p:spPr>
          <a:xfrm flipH="1" flipV="1">
            <a:off x="5029200" y="4724400"/>
            <a:ext cx="1321121" cy="1597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3"/>
          </p:cNvCxnSpPr>
          <p:nvPr/>
        </p:nvCxnSpPr>
        <p:spPr>
          <a:xfrm flipV="1">
            <a:off x="2110596" y="4724400"/>
            <a:ext cx="632604" cy="1597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3" idx="2"/>
          </p:cNvCxnSpPr>
          <p:nvPr/>
        </p:nvCxnSpPr>
        <p:spPr>
          <a:xfrm>
            <a:off x="2198793" y="951131"/>
            <a:ext cx="849207" cy="2325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472440" y="304800"/>
            <a:ext cx="1452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Order Sorting</a:t>
            </a:r>
          </a:p>
          <a:p>
            <a:r>
              <a:rPr lang="en-US" dirty="0" smtClean="0"/>
              <a:t>Mechanism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07694" y="951131"/>
            <a:ext cx="21336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Cal Box dust cover not shown</a:t>
            </a:r>
            <a:endParaRPr lang="en-US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1310411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9827756"/>
              </p:ext>
            </p:extLst>
          </p:nvPr>
        </p:nvGraphicFramePr>
        <p:xfrm>
          <a:off x="2895600" y="2895600"/>
          <a:ext cx="6096000" cy="3643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FEA - Flexure Study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B5E-B6A0-334A-BDB1-26CAE048C96F}" type="datetime1">
              <a:rPr lang="en-US" smtClean="0"/>
              <a:t>11/4/2013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17BA-9762-D948-BF6F-24E2D6D15555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3345" y="1600200"/>
            <a:ext cx="579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Requirement:  Co-alignment of the cold stop and telescope exit pupil to within 1% of their diameters...</a:t>
            </a:r>
          </a:p>
          <a:p>
            <a:endParaRPr lang="en-US" sz="1600" i="1" dirty="0"/>
          </a:p>
          <a:p>
            <a:r>
              <a:rPr lang="en-US" i="1" dirty="0"/>
              <a:t>T</a:t>
            </a:r>
            <a:r>
              <a:rPr lang="en-US" i="1" dirty="0" smtClean="0"/>
              <a:t>his is equivalent to 2.4mm image displacement at the secondary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13186" y="3246337"/>
            <a:ext cx="269470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Worst case gravity </a:t>
            </a:r>
            <a:r>
              <a:rPr lang="en-US" sz="1600" dirty="0"/>
              <a:t>vectors used (</a:t>
            </a:r>
            <a:r>
              <a:rPr lang="en-US" sz="1600" dirty="0" smtClean="0"/>
              <a:t>60° from zenith)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The resulting angular deflection of the optical axis is expressed as image displacement at the secondary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Maximum contribution is   0.61 mm ; </a:t>
            </a:r>
            <a:r>
              <a:rPr lang="en-US" sz="1600" i="1" dirty="0" smtClean="0"/>
              <a:t>25% of the allowable displacement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endParaRPr lang="en-US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7010400" y="5638800"/>
            <a:ext cx="1981200" cy="11083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Includes Contributions From: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Telescope Mount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Cryostat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Trusses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Optical Bench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226" y="906293"/>
            <a:ext cx="2677032" cy="211685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472774" y="4824016"/>
            <a:ext cx="250390" cy="215444"/>
            <a:chOff x="2514600" y="2923537"/>
            <a:chExt cx="250390" cy="215444"/>
          </a:xfrm>
        </p:grpSpPr>
        <p:sp>
          <p:nvSpPr>
            <p:cNvPr id="13" name="Flowchart: Connector 12"/>
            <p:cNvSpPr/>
            <p:nvPr/>
          </p:nvSpPr>
          <p:spPr>
            <a:xfrm>
              <a:off x="2563595" y="2955059"/>
              <a:ext cx="152400" cy="152400"/>
            </a:xfrm>
            <a:prstGeom prst="flowChartConnector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514600" y="2923537"/>
              <a:ext cx="2503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N</a:t>
              </a:r>
              <a:endParaRPr lang="en-US" sz="8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20764" y="4863644"/>
            <a:ext cx="234360" cy="215444"/>
            <a:chOff x="2514600" y="2923537"/>
            <a:chExt cx="234360" cy="215444"/>
          </a:xfrm>
        </p:grpSpPr>
        <p:sp>
          <p:nvSpPr>
            <p:cNvPr id="16" name="Flowchart: Connector 15"/>
            <p:cNvSpPr/>
            <p:nvPr/>
          </p:nvSpPr>
          <p:spPr>
            <a:xfrm>
              <a:off x="2563595" y="2955059"/>
              <a:ext cx="152400" cy="152400"/>
            </a:xfrm>
            <a:prstGeom prst="flowChartConnector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14600" y="2923537"/>
              <a:ext cx="23436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E</a:t>
              </a:r>
              <a:endParaRPr lang="en-US" sz="8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400034" y="4863644"/>
            <a:ext cx="231154" cy="215444"/>
            <a:chOff x="2514600" y="2923537"/>
            <a:chExt cx="231154" cy="215444"/>
          </a:xfrm>
        </p:grpSpPr>
        <p:sp>
          <p:nvSpPr>
            <p:cNvPr id="19" name="Flowchart: Connector 18"/>
            <p:cNvSpPr/>
            <p:nvPr/>
          </p:nvSpPr>
          <p:spPr>
            <a:xfrm>
              <a:off x="2563595" y="2955059"/>
              <a:ext cx="152400" cy="152400"/>
            </a:xfrm>
            <a:prstGeom prst="flowChartConnector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14600" y="2923537"/>
              <a:ext cx="2311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S</a:t>
              </a:r>
              <a:endParaRPr lang="en-US" sz="8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387814" y="4843100"/>
            <a:ext cx="276038" cy="215444"/>
            <a:chOff x="2514600" y="2923537"/>
            <a:chExt cx="276038" cy="215444"/>
          </a:xfrm>
        </p:grpSpPr>
        <p:sp>
          <p:nvSpPr>
            <p:cNvPr id="22" name="Flowchart: Connector 21"/>
            <p:cNvSpPr/>
            <p:nvPr/>
          </p:nvSpPr>
          <p:spPr>
            <a:xfrm>
              <a:off x="2563595" y="2955059"/>
              <a:ext cx="152400" cy="152400"/>
            </a:xfrm>
            <a:prstGeom prst="flowChartConnector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14600" y="2923537"/>
              <a:ext cx="27603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W</a:t>
              </a:r>
              <a:endParaRPr lang="en-US" sz="8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382331" y="4850489"/>
            <a:ext cx="250390" cy="215444"/>
            <a:chOff x="2514600" y="2923537"/>
            <a:chExt cx="250390" cy="215444"/>
          </a:xfrm>
        </p:grpSpPr>
        <p:sp>
          <p:nvSpPr>
            <p:cNvPr id="25" name="Flowchart: Connector 24"/>
            <p:cNvSpPr/>
            <p:nvPr/>
          </p:nvSpPr>
          <p:spPr>
            <a:xfrm>
              <a:off x="2563595" y="2955059"/>
              <a:ext cx="152400" cy="152400"/>
            </a:xfrm>
            <a:prstGeom prst="flowChartConnector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14600" y="2923537"/>
              <a:ext cx="2503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N</a:t>
              </a:r>
              <a:endParaRPr 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6705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 - Stiffness Under Vacuum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6670354" cy="488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595" y="1981200"/>
            <a:ext cx="2694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Maximum deflection at center of cover is 1.2mm</a:t>
            </a:r>
            <a:endParaRPr lang="en-US" sz="1600" i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15305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0"/>
            <a:ext cx="5980890" cy="479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 - Stiffness Under Vacuum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1293" y="1905000"/>
            <a:ext cx="26947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Maximum stress at ribs on cover is &lt; 15 </a:t>
            </a:r>
            <a:r>
              <a:rPr lang="en-US" sz="1600" dirty="0" err="1" smtClean="0"/>
              <a:t>kpsi</a:t>
            </a:r>
            <a:r>
              <a:rPr lang="en-US" sz="1600" dirty="0" smtClean="0"/>
              <a:t>; safety margin of 2.7 for 6061-T6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Stress points on bottom around 11 </a:t>
            </a:r>
            <a:r>
              <a:rPr lang="en-US" sz="1600" dirty="0" err="1" smtClean="0"/>
              <a:t>kpsi</a:t>
            </a:r>
            <a:r>
              <a:rPr lang="en-US" sz="1600" dirty="0" smtClean="0"/>
              <a:t>; safety margin of 2 for 50XX-T0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63674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84656"/>
            <a:ext cx="5191125" cy="435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Cryostat - </a:t>
            </a:r>
            <a:r>
              <a:rPr lang="en-US" sz="4000" i="1" dirty="0" smtClean="0"/>
              <a:t>Housing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971800" cy="2438399"/>
          </a:xfrm>
        </p:spPr>
        <p:txBody>
          <a:bodyPr>
            <a:normAutofit fontScale="77500" lnSpcReduction="20000"/>
          </a:bodyPr>
          <a:lstStyle/>
          <a:p>
            <a:r>
              <a:rPr lang="en-US" sz="1600" dirty="0" smtClean="0"/>
              <a:t>Welded Structure (welds shown in red)</a:t>
            </a:r>
          </a:p>
          <a:p>
            <a:r>
              <a:rPr lang="en-US" sz="1600" dirty="0" smtClean="0"/>
              <a:t>Cryostat design has been developed in cooperation with the cryostat vendor.</a:t>
            </a:r>
            <a:endParaRPr lang="en-US" sz="1200" dirty="0" smtClean="0"/>
          </a:p>
          <a:p>
            <a:r>
              <a:rPr lang="en-US" sz="1600" dirty="0" smtClean="0"/>
              <a:t>Parts milled from billet</a:t>
            </a:r>
          </a:p>
          <a:p>
            <a:r>
              <a:rPr lang="en-US" sz="1600" dirty="0" smtClean="0"/>
              <a:t>Inserts for Truss mounts screwed in place</a:t>
            </a:r>
          </a:p>
          <a:p>
            <a:r>
              <a:rPr lang="en-US" sz="1600" dirty="0" smtClean="0"/>
              <a:t>Will use 5083-T0 or 5056-T0 to avoid heat treating</a:t>
            </a:r>
          </a:p>
          <a:p>
            <a:r>
              <a:rPr lang="en-US" sz="1600" dirty="0" smtClean="0"/>
              <a:t>Elastic Modulus for all alloys are about the same so deflections will be identical</a:t>
            </a:r>
          </a:p>
          <a:p>
            <a:r>
              <a:rPr lang="en-US" sz="1600" dirty="0" smtClean="0"/>
              <a:t>Inside surfaces are polished</a:t>
            </a:r>
          </a:p>
          <a:p>
            <a:r>
              <a:rPr lang="en-US" sz="1600" dirty="0" smtClean="0"/>
              <a:t>Outside surfaces are painted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704176"/>
              </p:ext>
            </p:extLst>
          </p:nvPr>
        </p:nvGraphicFramePr>
        <p:xfrm>
          <a:off x="228600" y="4267200"/>
          <a:ext cx="3505200" cy="220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762000"/>
                <a:gridCol w="1676400"/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Tensile</a:t>
                      </a:r>
                    </a:p>
                    <a:p>
                      <a:r>
                        <a:rPr lang="en-US" sz="1400" dirty="0" smtClean="0"/>
                        <a:t>Yield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Notes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 5083-T0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21 </a:t>
                      </a:r>
                      <a:r>
                        <a:rPr lang="en-US" sz="1400" dirty="0" err="1" smtClean="0"/>
                        <a:t>kpsi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r>
                        <a:rPr lang="en-US" sz="1400" baseline="0" dirty="0" smtClean="0"/>
                        <a:t> heat treat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 5056-T0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 </a:t>
                      </a:r>
                      <a:r>
                        <a:rPr lang="en-US" sz="1400" dirty="0" err="1" smtClean="0"/>
                        <a:t>kpsi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 heat treat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 6061-T6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 </a:t>
                      </a:r>
                      <a:r>
                        <a:rPr lang="en-US" sz="1400" dirty="0" err="1" smtClean="0"/>
                        <a:t>kpsi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Heat</a:t>
                      </a:r>
                      <a:r>
                        <a:rPr lang="en-US" sz="1400" baseline="0" dirty="0" smtClean="0"/>
                        <a:t> treat required post welding.  Severe warping expected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127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884</Words>
  <Application>Microsoft Office PowerPoint</Application>
  <PresentationFormat>On-screen Show (4:3)</PresentationFormat>
  <Paragraphs>225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iSHELL Design Review Cryostat &amp; Optics Bench</vt:lpstr>
      <vt:lpstr>Overview</vt:lpstr>
      <vt:lpstr>Overview – Telescope Clear Envelope</vt:lpstr>
      <vt:lpstr>Overview</vt:lpstr>
      <vt:lpstr>Overview</vt:lpstr>
      <vt:lpstr>FEA - Flexure Study</vt:lpstr>
      <vt:lpstr>FEA - Stiffness Under Vacuum</vt:lpstr>
      <vt:lpstr>FEA - Stiffness Under Vacuum</vt:lpstr>
      <vt:lpstr>Cryostat - Housing</vt:lpstr>
      <vt:lpstr>Cryostat Cover</vt:lpstr>
      <vt:lpstr>Cryostat Vendor – Meyer Tool &amp; Manufacturing</vt:lpstr>
      <vt:lpstr>Cryostat - Window</vt:lpstr>
      <vt:lpstr>Cryostat – Warm Side Truss Mounts</vt:lpstr>
      <vt:lpstr>Cryostat – Cold Side Truss Mounts</vt:lpstr>
      <vt:lpstr>Cryostat – Radiation Shield</vt:lpstr>
      <vt:lpstr>Optics Bench</vt:lpstr>
      <vt:lpstr>Optics Bench – Wire Routing</vt:lpstr>
      <vt:lpstr>Optics Bench – Connectors</vt:lpstr>
      <vt:lpstr>Optics Bench – Photon Shield</vt:lpstr>
      <vt:lpstr>Thermal Design – Hybrid Overview</vt:lpstr>
      <vt:lpstr>Thermal Design – LN Can</vt:lpstr>
      <vt:lpstr>Assembly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iSHELL Design Review Cryostat &amp; Optics Bench</dc:title>
  <dc:creator>Daniel Kokubun</dc:creator>
  <cp:lastModifiedBy>Daniel Kokubun</cp:lastModifiedBy>
  <cp:revision>64</cp:revision>
  <dcterms:created xsi:type="dcterms:W3CDTF">2013-09-11T18:51:56Z</dcterms:created>
  <dcterms:modified xsi:type="dcterms:W3CDTF">2013-11-05T08:48:34Z</dcterms:modified>
</cp:coreProperties>
</file>