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7" r:id="rId5"/>
    <p:sldId id="272" r:id="rId6"/>
    <p:sldId id="260" r:id="rId7"/>
    <p:sldId id="261" r:id="rId8"/>
    <p:sldId id="259" r:id="rId9"/>
    <p:sldId id="265" r:id="rId10"/>
    <p:sldId id="273" r:id="rId11"/>
    <p:sldId id="262" r:id="rId12"/>
    <p:sldId id="266" r:id="rId13"/>
    <p:sldId id="267" r:id="rId14"/>
    <p:sldId id="274" r:id="rId15"/>
    <p:sldId id="264" r:id="rId16"/>
    <p:sldId id="270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0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0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1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9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7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76D0-2E83-469E-AFE2-055193FEDDC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3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76D0-2E83-469E-AFE2-055193FEDDC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6E8A-3760-4454-BF94-8D9A6B42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3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dirty="0" err="1" smtClean="0"/>
              <a:t>iSHELL</a:t>
            </a:r>
            <a:r>
              <a:rPr lang="en-US" dirty="0" smtClean="0"/>
              <a:t> Design Review</a:t>
            </a:r>
            <a:br>
              <a:rPr lang="en-US" dirty="0" smtClean="0"/>
            </a:br>
            <a:r>
              <a:rPr lang="en-US" dirty="0" smtClean="0"/>
              <a:t>Cryostat &amp; Optics Bench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2209800"/>
            <a:ext cx="3505200" cy="1752600"/>
          </a:xfrm>
        </p:spPr>
        <p:txBody>
          <a:bodyPr/>
          <a:lstStyle/>
          <a:p>
            <a:r>
              <a:rPr lang="en-US" dirty="0" smtClean="0"/>
              <a:t>Dan Kokubun</a:t>
            </a:r>
          </a:p>
          <a:p>
            <a:r>
              <a:rPr lang="en-US" dirty="0" smtClean="0"/>
              <a:t>9/11/2013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4948238" cy="418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77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Bench – </a:t>
            </a:r>
            <a:r>
              <a:rPr lang="en-US" sz="4000" i="1" dirty="0" smtClean="0"/>
              <a:t>Connectors</a:t>
            </a:r>
            <a:endParaRPr lang="en-US" sz="40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2" y="3429000"/>
            <a:ext cx="4400550" cy="301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554826" y="4318867"/>
            <a:ext cx="586856" cy="757054"/>
          </a:xfrm>
          <a:custGeom>
            <a:avLst/>
            <a:gdLst>
              <a:gd name="connsiteX0" fmla="*/ 586856 w 586856"/>
              <a:gd name="connsiteY0" fmla="*/ 30284 h 757054"/>
              <a:gd name="connsiteX1" fmla="*/ 422954 w 586856"/>
              <a:gd name="connsiteY1" fmla="*/ 73416 h 757054"/>
              <a:gd name="connsiteX2" fmla="*/ 431581 w 586856"/>
              <a:gd name="connsiteY2" fmla="*/ 668639 h 757054"/>
              <a:gd name="connsiteX3" fmla="*/ 260 w 586856"/>
              <a:gd name="connsiteY3" fmla="*/ 737650 h 75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856" h="757054">
                <a:moveTo>
                  <a:pt x="586856" y="30284"/>
                </a:moveTo>
                <a:cubicBezTo>
                  <a:pt x="517844" y="-1347"/>
                  <a:pt x="448833" y="-32977"/>
                  <a:pt x="422954" y="73416"/>
                </a:cubicBezTo>
                <a:cubicBezTo>
                  <a:pt x="397075" y="179809"/>
                  <a:pt x="502030" y="557933"/>
                  <a:pt x="431581" y="668639"/>
                </a:cubicBezTo>
                <a:cubicBezTo>
                  <a:pt x="361132" y="779345"/>
                  <a:pt x="-11242" y="764967"/>
                  <a:pt x="260" y="7376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55086" y="4746811"/>
            <a:ext cx="569343" cy="378717"/>
          </a:xfrm>
          <a:custGeom>
            <a:avLst/>
            <a:gdLst>
              <a:gd name="connsiteX0" fmla="*/ 569343 w 569343"/>
              <a:gd name="connsiteY0" fmla="*/ 7781 h 378717"/>
              <a:gd name="connsiteX1" fmla="*/ 483079 w 569343"/>
              <a:gd name="connsiteY1" fmla="*/ 33661 h 378717"/>
              <a:gd name="connsiteX2" fmla="*/ 491706 w 569343"/>
              <a:gd name="connsiteY2" fmla="*/ 275200 h 378717"/>
              <a:gd name="connsiteX3" fmla="*/ 0 w 569343"/>
              <a:gd name="connsiteY3" fmla="*/ 378717 h 37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343" h="378717">
                <a:moveTo>
                  <a:pt x="569343" y="7781"/>
                </a:moveTo>
                <a:cubicBezTo>
                  <a:pt x="532681" y="-1564"/>
                  <a:pt x="496019" y="-10909"/>
                  <a:pt x="483079" y="33661"/>
                </a:cubicBezTo>
                <a:cubicBezTo>
                  <a:pt x="470139" y="78231"/>
                  <a:pt x="572219" y="217691"/>
                  <a:pt x="491706" y="275200"/>
                </a:cubicBezTo>
                <a:cubicBezTo>
                  <a:pt x="411193" y="332709"/>
                  <a:pt x="48883" y="306830"/>
                  <a:pt x="0" y="378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82447" y="5042135"/>
            <a:ext cx="476488" cy="1015046"/>
          </a:xfrm>
          <a:custGeom>
            <a:avLst/>
            <a:gdLst>
              <a:gd name="connsiteX0" fmla="*/ 476488 w 476488"/>
              <a:gd name="connsiteY0" fmla="*/ 1015046 h 1015046"/>
              <a:gd name="connsiteX1" fmla="*/ 398850 w 476488"/>
              <a:gd name="connsiteY1" fmla="*/ 997793 h 1015046"/>
              <a:gd name="connsiteX2" fmla="*/ 381597 w 476488"/>
              <a:gd name="connsiteY2" fmla="*/ 911529 h 1015046"/>
              <a:gd name="connsiteX3" fmla="*/ 364345 w 476488"/>
              <a:gd name="connsiteY3" fmla="*/ 178284 h 1015046"/>
              <a:gd name="connsiteX4" fmla="*/ 217696 w 476488"/>
              <a:gd name="connsiteY4" fmla="*/ 74767 h 1015046"/>
              <a:gd name="connsiteX5" fmla="*/ 2035 w 476488"/>
              <a:gd name="connsiteY5" fmla="*/ 57514 h 10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488" h="1015046">
                <a:moveTo>
                  <a:pt x="476488" y="1015046"/>
                </a:moveTo>
                <a:cubicBezTo>
                  <a:pt x="445576" y="1015046"/>
                  <a:pt x="414665" y="1015046"/>
                  <a:pt x="398850" y="997793"/>
                </a:cubicBezTo>
                <a:cubicBezTo>
                  <a:pt x="383035" y="980540"/>
                  <a:pt x="387348" y="1048114"/>
                  <a:pt x="381597" y="911529"/>
                </a:cubicBezTo>
                <a:cubicBezTo>
                  <a:pt x="375846" y="774944"/>
                  <a:pt x="391662" y="317744"/>
                  <a:pt x="364345" y="178284"/>
                </a:cubicBezTo>
                <a:cubicBezTo>
                  <a:pt x="337028" y="38824"/>
                  <a:pt x="278081" y="94895"/>
                  <a:pt x="217696" y="74767"/>
                </a:cubicBezTo>
                <a:cubicBezTo>
                  <a:pt x="157311" y="54639"/>
                  <a:pt x="-20969" y="-71882"/>
                  <a:pt x="2035" y="575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86452" y="431886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Aladin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86451" y="4978397"/>
            <a:ext cx="850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Temp </a:t>
            </a:r>
            <a:r>
              <a:rPr lang="en-US" sz="1200" dirty="0" err="1" smtClean="0"/>
              <a:t>Sens</a:t>
            </a:r>
            <a:endParaRPr lang="en-US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07222" y="5715000"/>
            <a:ext cx="1136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Hall Effect </a:t>
            </a:r>
            <a:r>
              <a:rPr lang="en-US" sz="1200" dirty="0" err="1" smtClean="0"/>
              <a:t>Sens</a:t>
            </a:r>
            <a:endParaRPr lang="en-US" sz="1200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615002" y="4457366"/>
            <a:ext cx="292220" cy="384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>
            <a:off x="3643452" y="5116897"/>
            <a:ext cx="1142999" cy="647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>
            <a:off x="3643452" y="5853500"/>
            <a:ext cx="126377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367394" cy="28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8001000" y="2438400"/>
            <a:ext cx="533400" cy="4572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3" idx="2"/>
          </p:cNvCxnSpPr>
          <p:nvPr/>
        </p:nvCxnSpPr>
        <p:spPr>
          <a:xfrm flipH="1">
            <a:off x="4615002" y="2667000"/>
            <a:ext cx="3385998" cy="114300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533400" y="1600200"/>
            <a:ext cx="4373822" cy="163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External access to wire harnesses</a:t>
            </a:r>
          </a:p>
          <a:p>
            <a:r>
              <a:rPr lang="en-US" sz="1600" dirty="0" smtClean="0"/>
              <a:t>Hermetic connectors epoxied to a single plate</a:t>
            </a:r>
          </a:p>
          <a:p>
            <a:r>
              <a:rPr lang="en-US" sz="1600" dirty="0" smtClean="0"/>
              <a:t>Radiation shield access panel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542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Bench – </a:t>
            </a:r>
            <a:r>
              <a:rPr lang="en-US" sz="4000" i="1" dirty="0" smtClean="0"/>
              <a:t>Photon Shield</a:t>
            </a:r>
            <a:endParaRPr lang="en-US" sz="40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586163" cy="329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600200"/>
            <a:ext cx="4373822" cy="163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Welded Pan (3mm </a:t>
            </a:r>
            <a:r>
              <a:rPr lang="en-US" sz="1600" dirty="0" err="1" smtClean="0"/>
              <a:t>thk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Machined Flange</a:t>
            </a:r>
          </a:p>
          <a:p>
            <a:r>
              <a:rPr lang="en-US" sz="1600" dirty="0" smtClean="0"/>
              <a:t>Epoxied joint</a:t>
            </a:r>
          </a:p>
          <a:p>
            <a:r>
              <a:rPr lang="en-US" sz="1600" dirty="0" smtClean="0"/>
              <a:t>Painted inside, polished outside</a:t>
            </a:r>
          </a:p>
          <a:p>
            <a:r>
              <a:rPr lang="en-US" sz="1600" dirty="0" err="1" smtClean="0"/>
              <a:t>Qty</a:t>
            </a:r>
            <a:r>
              <a:rPr lang="en-US" sz="1600" dirty="0" smtClean="0"/>
              <a:t> 32 of #6 screws (4” spacing)</a:t>
            </a:r>
          </a:p>
          <a:p>
            <a:endParaRPr lang="en-US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630293" cy="269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81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Design – </a:t>
            </a:r>
            <a:r>
              <a:rPr lang="en-US" sz="4000" i="1" dirty="0" smtClean="0"/>
              <a:t>Hybrid Overview</a:t>
            </a:r>
            <a:endParaRPr lang="en-US" sz="4000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61348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6" idx="2"/>
          </p:cNvCxnSpPr>
          <p:nvPr/>
        </p:nvCxnSpPr>
        <p:spPr>
          <a:xfrm flipH="1">
            <a:off x="5943600" y="3494901"/>
            <a:ext cx="1844110" cy="772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99486" y="3125569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 Cooled Bench</a:t>
            </a:r>
            <a:endParaRPr lang="en-US" i="1" dirty="0"/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>
          <a:xfrm>
            <a:off x="1472716" y="3087767"/>
            <a:ext cx="1651484" cy="1331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2441436"/>
            <a:ext cx="2335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CCC First Stage Cooled </a:t>
            </a:r>
          </a:p>
          <a:p>
            <a:r>
              <a:rPr lang="en-US" dirty="0" smtClean="0"/>
              <a:t>Radiation </a:t>
            </a:r>
            <a:r>
              <a:rPr lang="en-US" dirty="0" err="1" smtClean="0"/>
              <a:t>Shielde</a:t>
            </a:r>
            <a:endParaRPr lang="en-US" i="1" dirty="0" smtClean="0"/>
          </a:p>
        </p:txBody>
      </p:sp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2365316" y="4343400"/>
            <a:ext cx="1520884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2080" y="5791200"/>
            <a:ext cx="2566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CCC Second Stage Cooled</a:t>
            </a:r>
          </a:p>
          <a:p>
            <a:r>
              <a:rPr lang="en-US" dirty="0" err="1" smtClean="0"/>
              <a:t>Aladin</a:t>
            </a:r>
            <a:r>
              <a:rPr lang="en-US" dirty="0" smtClean="0"/>
              <a:t> and H2RG</a:t>
            </a:r>
          </a:p>
        </p:txBody>
      </p:sp>
    </p:spTree>
    <p:extLst>
      <p:ext uri="{BB962C8B-B14F-4D97-AF65-F5344CB8AC3E}">
        <p14:creationId xmlns:p14="http://schemas.microsoft.com/office/powerpoint/2010/main" val="202246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Design – </a:t>
            </a:r>
            <a:r>
              <a:rPr lang="en-US" sz="4000" i="1" dirty="0" smtClean="0"/>
              <a:t>LN Can</a:t>
            </a:r>
            <a:endParaRPr lang="en-US" sz="4000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6460"/>
            <a:ext cx="6172200" cy="392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600200"/>
            <a:ext cx="4373822" cy="163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LN Can – milled from billet and welded</a:t>
            </a:r>
            <a:endParaRPr lang="en-US" sz="800" dirty="0" smtClean="0"/>
          </a:p>
          <a:p>
            <a:r>
              <a:rPr lang="en-US" sz="1600" dirty="0" smtClean="0"/>
              <a:t>Cooling Bus Bar </a:t>
            </a:r>
            <a:r>
              <a:rPr lang="en-US" sz="1600" dirty="0" err="1" smtClean="0"/>
              <a:t>mouned</a:t>
            </a:r>
            <a:r>
              <a:rPr lang="en-US" sz="1600" dirty="0" smtClean="0"/>
              <a:t> with G-10 tabs</a:t>
            </a:r>
          </a:p>
          <a:p>
            <a:r>
              <a:rPr lang="en-US" sz="1600" dirty="0" smtClean="0"/>
              <a:t>Bus Bar </a:t>
            </a:r>
            <a:r>
              <a:rPr lang="en-US" sz="1600" dirty="0" err="1" smtClean="0"/>
              <a:t>Feedthru</a:t>
            </a:r>
            <a:r>
              <a:rPr lang="en-US" sz="1600" dirty="0"/>
              <a:t> </a:t>
            </a:r>
            <a:r>
              <a:rPr lang="en-US" sz="1600" dirty="0" smtClean="0"/>
              <a:t>epoxied to G-10 disk</a:t>
            </a:r>
          </a:p>
          <a:p>
            <a:endParaRPr lang="en-US" sz="1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75" y="1295401"/>
            <a:ext cx="2247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618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Stop Alignment Requirement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1" y="1751162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Requirement:</a:t>
            </a:r>
          </a:p>
          <a:p>
            <a:r>
              <a:rPr lang="en-US" sz="1600" dirty="0" smtClean="0"/>
              <a:t>To achieve an absolute flux calibration of 1%, the cold stop and telescope exit pupil need to remain co-aligned to within 1% of their diameters both while observing the object, and while performing the flux standard star observations. – </a:t>
            </a:r>
            <a:r>
              <a:rPr lang="en-US" sz="1200" i="1" dirty="0" smtClean="0"/>
              <a:t>Instrument Top Level Specification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5313" y="3866194"/>
            <a:ext cx="3729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Down: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+/- 2.4 mm image movement at the secondary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1% of Secondary Diameter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Secondary Diameter is 243.84mm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Secondary vertex to Instrument mounting face distance is 8632.84mm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+/-0.016 </a:t>
            </a:r>
            <a:r>
              <a:rPr lang="en-US" sz="1600" dirty="0" err="1" smtClean="0"/>
              <a:t>deg</a:t>
            </a:r>
            <a:r>
              <a:rPr lang="en-US" sz="1600" dirty="0" smtClean="0"/>
              <a:t> max angular deflection (total budget)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57212"/>
            <a:ext cx="458470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754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 – </a:t>
            </a:r>
            <a:r>
              <a:rPr lang="en-US" sz="4000" i="1" dirty="0" smtClean="0"/>
              <a:t>Displacements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71185" cy="4525963"/>
          </a:xfrm>
        </p:spPr>
        <p:txBody>
          <a:bodyPr/>
          <a:lstStyle/>
          <a:p>
            <a:r>
              <a:rPr lang="en-US" dirty="0" smtClean="0"/>
              <a:t>Approximate Results</a:t>
            </a:r>
          </a:p>
          <a:p>
            <a:pPr lvl="1"/>
            <a:r>
              <a:rPr lang="en-US" dirty="0" smtClean="0"/>
              <a:t>Three Truss:  .015 </a:t>
            </a:r>
            <a:r>
              <a:rPr lang="en-US" dirty="0" err="1" smtClean="0"/>
              <a:t>deg</a:t>
            </a:r>
            <a:endParaRPr lang="en-US" dirty="0" smtClean="0"/>
          </a:p>
          <a:p>
            <a:pPr lvl="1"/>
            <a:r>
              <a:rPr lang="en-US" dirty="0" smtClean="0"/>
              <a:t>Four Truss:  .005 </a:t>
            </a:r>
            <a:r>
              <a:rPr lang="en-US" dirty="0" err="1" smtClean="0"/>
              <a:t>deg</a:t>
            </a:r>
            <a:endParaRPr lang="en-US" dirty="0" smtClean="0"/>
          </a:p>
          <a:p>
            <a:pPr lvl="2"/>
            <a:r>
              <a:rPr lang="en-US" dirty="0" smtClean="0"/>
              <a:t>4W thermal load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85" y="1143000"/>
            <a:ext cx="348467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457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Install radiation shield in cryostat</a:t>
            </a:r>
          </a:p>
          <a:p>
            <a:r>
              <a:rPr lang="en-US" dirty="0" smtClean="0"/>
              <a:t>Install bench with trusses</a:t>
            </a:r>
          </a:p>
          <a:p>
            <a:r>
              <a:rPr lang="en-US" dirty="0" smtClean="0"/>
              <a:t>Install RS truss covers</a:t>
            </a:r>
          </a:p>
          <a:p>
            <a:r>
              <a:rPr lang="en-US" dirty="0" smtClean="0"/>
              <a:t>Install wire harnesses and RS access panels</a:t>
            </a:r>
          </a:p>
          <a:p>
            <a:r>
              <a:rPr lang="en-US" dirty="0" smtClean="0"/>
              <a:t>Install photon shields</a:t>
            </a:r>
          </a:p>
          <a:p>
            <a:r>
              <a:rPr lang="en-US" dirty="0" smtClean="0"/>
              <a:t>Install remainder of radiation shield mount tabs (2 per side)</a:t>
            </a:r>
          </a:p>
          <a:p>
            <a:r>
              <a:rPr lang="en-US" dirty="0" smtClean="0"/>
              <a:t>Install radiation shield panels</a:t>
            </a:r>
          </a:p>
          <a:p>
            <a:r>
              <a:rPr lang="en-US" dirty="0" smtClean="0"/>
              <a:t>Install cryostat covers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40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from Reviewers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800" dirty="0" smtClean="0"/>
              <a:t>WS:  Use 1/32 tabs with G10 washers for the bus bar mounts</a:t>
            </a:r>
          </a:p>
          <a:p>
            <a:r>
              <a:rPr lang="en-US" sz="1800" dirty="0" smtClean="0"/>
              <a:t>WS:  Use Bellville washers under the cold strap screws</a:t>
            </a:r>
          </a:p>
          <a:p>
            <a:r>
              <a:rPr lang="en-US" sz="1800" dirty="0" smtClean="0"/>
              <a:t>WS:  Use </a:t>
            </a:r>
            <a:r>
              <a:rPr lang="en-US" sz="1800" dirty="0" err="1" smtClean="0"/>
              <a:t>t&amp;g</a:t>
            </a:r>
            <a:r>
              <a:rPr lang="en-US" sz="1800" dirty="0" smtClean="0"/>
              <a:t> on the bus bar feed thru flanges</a:t>
            </a:r>
          </a:p>
          <a:p>
            <a:r>
              <a:rPr lang="en-US" sz="1800" dirty="0" smtClean="0"/>
              <a:t>Weight Issue:</a:t>
            </a:r>
          </a:p>
          <a:p>
            <a:pPr lvl="1"/>
            <a:r>
              <a:rPr lang="en-US" sz="1400" dirty="0" err="1" smtClean="0"/>
              <a:t>SpeX</a:t>
            </a:r>
            <a:r>
              <a:rPr lang="en-US" sz="1400" dirty="0" smtClean="0"/>
              <a:t> is 1100 </a:t>
            </a:r>
            <a:r>
              <a:rPr lang="en-US" sz="1400" dirty="0" err="1" smtClean="0"/>
              <a:t>lbs</a:t>
            </a:r>
            <a:endParaRPr lang="en-US" sz="1400" dirty="0" smtClean="0"/>
          </a:p>
          <a:p>
            <a:pPr lvl="1"/>
            <a:r>
              <a:rPr lang="en-US" sz="1400" dirty="0" err="1" smtClean="0"/>
              <a:t>Cshell</a:t>
            </a:r>
            <a:r>
              <a:rPr lang="en-US" sz="1400" dirty="0" smtClean="0"/>
              <a:t> is 300 </a:t>
            </a:r>
            <a:r>
              <a:rPr lang="en-US" sz="1400" dirty="0" err="1" smtClean="0"/>
              <a:t>lbs</a:t>
            </a:r>
            <a:endParaRPr lang="en-US" sz="1400" dirty="0" smtClean="0"/>
          </a:p>
          <a:p>
            <a:pPr lvl="1"/>
            <a:r>
              <a:rPr lang="en-US" sz="1400" dirty="0" smtClean="0"/>
              <a:t>Consider weight reduction possibilities for </a:t>
            </a:r>
            <a:r>
              <a:rPr lang="en-US" sz="1400" dirty="0" err="1" smtClean="0"/>
              <a:t>iSHELL</a:t>
            </a:r>
            <a:r>
              <a:rPr lang="en-US" sz="1400" dirty="0" smtClean="0"/>
              <a:t>\</a:t>
            </a:r>
          </a:p>
          <a:p>
            <a:r>
              <a:rPr lang="en-US" sz="1800" dirty="0" smtClean="0"/>
              <a:t>WS:  Reuse </a:t>
            </a:r>
            <a:r>
              <a:rPr lang="en-US" sz="1800" dirty="0" err="1" smtClean="0"/>
              <a:t>SpeX</a:t>
            </a:r>
            <a:r>
              <a:rPr lang="en-US" sz="1800" dirty="0" smtClean="0"/>
              <a:t> handling equipment if possible</a:t>
            </a:r>
          </a:p>
          <a:p>
            <a:r>
              <a:rPr lang="en-US" sz="1800" dirty="0" smtClean="0"/>
              <a:t>RC:  Find out if the cryostat vendor will do post weld stress relief</a:t>
            </a:r>
          </a:p>
          <a:p>
            <a:r>
              <a:rPr lang="en-US" sz="1800" dirty="0" smtClean="0"/>
              <a:t>WS:  Make sure the truss mounts are correctly positioned post welding</a:t>
            </a:r>
          </a:p>
          <a:p>
            <a:r>
              <a:rPr lang="en-US" sz="1800" dirty="0" smtClean="0"/>
              <a:t>DW:  The radiation shield has over constrained tabs.</a:t>
            </a:r>
          </a:p>
          <a:p>
            <a:r>
              <a:rPr lang="en-US" sz="1800" dirty="0" smtClean="0"/>
              <a:t>??:  Add captive screws on the photon shields</a:t>
            </a:r>
          </a:p>
          <a:p>
            <a:r>
              <a:rPr lang="en-US" sz="1800" dirty="0" smtClean="0"/>
              <a:t>JR:  Add a key on the wiring slide (what is blue and what is red)</a:t>
            </a:r>
          </a:p>
          <a:p>
            <a:r>
              <a:rPr lang="en-US" sz="1800" dirty="0" smtClean="0"/>
              <a:t>WS:  Epoxy needs to be painted where light leaks are an issue</a:t>
            </a:r>
          </a:p>
          <a:p>
            <a:r>
              <a:rPr lang="en-US" sz="1800" dirty="0" smtClean="0"/>
              <a:t>EW:  Use separate holes in the radiation shield for the Aladdin and the other wiring</a:t>
            </a:r>
          </a:p>
          <a:p>
            <a:r>
              <a:rPr lang="en-US" sz="1800" dirty="0" smtClean="0"/>
              <a:t>Multiple:  provide more space for wire harness service loops under the connector plates.  Suggest making a top hat out of the connector plate.</a:t>
            </a:r>
          </a:p>
          <a:p>
            <a:r>
              <a:rPr lang="en-US" sz="1800" dirty="0" smtClean="0"/>
              <a:t>RC:  Use #6-40 screws on the photon shield if larger screws cannot be used.</a:t>
            </a:r>
          </a:p>
          <a:p>
            <a:r>
              <a:rPr lang="en-US" sz="1800" dirty="0" smtClean="0"/>
              <a:t>Don’t forget to include temperature sensors for engineering evaluation</a:t>
            </a:r>
          </a:p>
          <a:p>
            <a:r>
              <a:rPr lang="en-US" sz="1800" dirty="0" smtClean="0"/>
              <a:t>Need to resolve epoxy vs. welding approach for the photon shields</a:t>
            </a:r>
          </a:p>
          <a:p>
            <a:r>
              <a:rPr lang="en-US" sz="1800" dirty="0" smtClean="0"/>
              <a:t>JR:  Need a getter on the cold finger</a:t>
            </a:r>
          </a:p>
          <a:p>
            <a:r>
              <a:rPr lang="en-US" sz="1800" dirty="0" smtClean="0"/>
              <a:t>JR:  Need to fine tune the A/L for the bus bars and flexible straps</a:t>
            </a:r>
          </a:p>
          <a:p>
            <a:r>
              <a:rPr lang="en-US" sz="1800" dirty="0" smtClean="0"/>
              <a:t>AT:  Review the FEA with Vern and Morgan</a:t>
            </a:r>
          </a:p>
          <a:p>
            <a:r>
              <a:rPr lang="en-US" sz="1800" dirty="0" smtClean="0"/>
              <a:t>AT:  Need to develop an assembly plan and handling equipment</a:t>
            </a:r>
          </a:p>
          <a:p>
            <a:r>
              <a:rPr lang="en-US" sz="1800" dirty="0" smtClean="0"/>
              <a:t>Need to make the cryostat bigger.  Allow for ½” clearance between the radiation shield and the cryostat/bench. DK:  Will also consider making the photon shield flanges wider to accommodate larger screws.</a:t>
            </a:r>
          </a:p>
          <a:p>
            <a:r>
              <a:rPr lang="en-US" sz="1800" dirty="0" smtClean="0"/>
              <a:t>AT:  have </a:t>
            </a:r>
            <a:r>
              <a:rPr lang="en-US" sz="1800" dirty="0" err="1" smtClean="0"/>
              <a:t>followup</a:t>
            </a:r>
            <a:r>
              <a:rPr lang="en-US" sz="1800" dirty="0" smtClean="0"/>
              <a:t> detailed design reviews in two parts</a:t>
            </a:r>
          </a:p>
          <a:p>
            <a:pPr lvl="1"/>
            <a:r>
              <a:rPr lang="en-US" sz="1400" dirty="0" smtClean="0"/>
              <a:t>1.  Discussion of assembly and optical alignment</a:t>
            </a:r>
          </a:p>
          <a:p>
            <a:pPr lvl="1"/>
            <a:r>
              <a:rPr lang="en-US" sz="1400" dirty="0" smtClean="0"/>
              <a:t>2.  Final review at the 100% completion mark</a:t>
            </a:r>
          </a:p>
          <a:p>
            <a:r>
              <a:rPr lang="en-US" sz="1800" dirty="0" smtClean="0"/>
              <a:t>JR:  Add the Slit viewer assembly in the applicable slides</a:t>
            </a:r>
          </a:p>
        </p:txBody>
      </p:sp>
    </p:spTree>
    <p:extLst>
      <p:ext uri="{BB962C8B-B14F-4D97-AF65-F5344CB8AC3E}">
        <p14:creationId xmlns:p14="http://schemas.microsoft.com/office/powerpoint/2010/main" val="94652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735337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86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81400" cy="76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Estimated Weight:  1040 </a:t>
            </a:r>
            <a:r>
              <a:rPr lang="en-US" sz="1800" dirty="0" err="1" smtClean="0"/>
              <a:t>lbs</a:t>
            </a:r>
            <a:endParaRPr lang="en-US" sz="1800" dirty="0" smtClean="0"/>
          </a:p>
          <a:p>
            <a:r>
              <a:rPr lang="en-US" sz="1800" dirty="0" smtClean="0"/>
              <a:t>CG: within 2” of optical axis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4640"/>
            <a:ext cx="8915400" cy="40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10100" y="1600200"/>
            <a:ext cx="3581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Helium lines run eastward</a:t>
            </a:r>
          </a:p>
          <a:p>
            <a:r>
              <a:rPr lang="en-US" sz="1800" dirty="0" smtClean="0"/>
              <a:t>Hall Effect box placement TBD</a:t>
            </a:r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582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1947"/>
            <a:ext cx="7399185" cy="54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47244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 Can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6764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Aladin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49377" y="1861066"/>
            <a:ext cx="974823" cy="1567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2133600"/>
            <a:ext cx="86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 Box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0562" y="2521456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Aladin</a:t>
            </a:r>
            <a:endParaRPr lang="en-US" dirty="0"/>
          </a:p>
          <a:p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47252" y="5943600"/>
            <a:ext cx="203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Rotator Mechanism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5" idx="1"/>
          </p:cNvCxnSpPr>
          <p:nvPr/>
        </p:nvCxnSpPr>
        <p:spPr>
          <a:xfrm flipH="1" flipV="1">
            <a:off x="4343400" y="4419600"/>
            <a:ext cx="1103852" cy="1708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81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9521"/>
            <a:ext cx="7768065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4285" y="5998392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Disperser</a:t>
            </a:r>
          </a:p>
          <a:p>
            <a:r>
              <a:rPr lang="en-US" dirty="0" smtClean="0"/>
              <a:t>Mechanism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0856" y="1373362"/>
            <a:ext cx="1221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 Changer</a:t>
            </a:r>
          </a:p>
          <a:p>
            <a:r>
              <a:rPr lang="en-US" dirty="0" smtClean="0"/>
              <a:t>*upgrade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1371600" y="2019693"/>
            <a:ext cx="762000" cy="125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2170981"/>
            <a:ext cx="86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 Box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5989766"/>
            <a:ext cx="1126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H2RG</a:t>
            </a:r>
            <a:endParaRPr lang="en-US" dirty="0"/>
          </a:p>
          <a:p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50321" y="6136892"/>
            <a:ext cx="71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H2RG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5" idx="1"/>
          </p:cNvCxnSpPr>
          <p:nvPr/>
        </p:nvCxnSpPr>
        <p:spPr>
          <a:xfrm flipH="1" flipV="1">
            <a:off x="5029200" y="4724400"/>
            <a:ext cx="1321121" cy="1597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3"/>
          </p:cNvCxnSpPr>
          <p:nvPr/>
        </p:nvCxnSpPr>
        <p:spPr>
          <a:xfrm flipV="1">
            <a:off x="2110596" y="4724400"/>
            <a:ext cx="632604" cy="1597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3" idx="2"/>
          </p:cNvCxnSpPr>
          <p:nvPr/>
        </p:nvCxnSpPr>
        <p:spPr>
          <a:xfrm>
            <a:off x="2198793" y="951131"/>
            <a:ext cx="849207" cy="2325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72440" y="304800"/>
            <a:ext cx="145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Sorting</a:t>
            </a:r>
          </a:p>
          <a:p>
            <a:r>
              <a:rPr lang="en-US" dirty="0" smtClean="0"/>
              <a:t>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1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- </a:t>
            </a:r>
            <a:r>
              <a:rPr lang="en-US" sz="4000" i="1" dirty="0" smtClean="0"/>
              <a:t>Housing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971800" cy="2133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Welded Structure</a:t>
            </a:r>
          </a:p>
          <a:p>
            <a:r>
              <a:rPr lang="en-US" sz="1600" dirty="0" smtClean="0"/>
              <a:t>Parts milled from billet</a:t>
            </a:r>
          </a:p>
          <a:p>
            <a:r>
              <a:rPr lang="en-US" sz="1600" dirty="0" smtClean="0"/>
              <a:t>Inserts for Truss mounts pressed in place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5342146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04176"/>
              </p:ext>
            </p:extLst>
          </p:nvPr>
        </p:nvGraphicFramePr>
        <p:xfrm>
          <a:off x="228600" y="4267200"/>
          <a:ext cx="35052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7620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Tensile</a:t>
                      </a:r>
                    </a:p>
                    <a:p>
                      <a:r>
                        <a:rPr lang="en-US" sz="1400" dirty="0" smtClean="0"/>
                        <a:t>Yield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 5083-T0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 </a:t>
                      </a:r>
                      <a:r>
                        <a:rPr lang="en-US" sz="1400" dirty="0" err="1" smtClean="0"/>
                        <a:t>kpsi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heat treat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 5056-T0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 </a:t>
                      </a:r>
                      <a:r>
                        <a:rPr lang="en-US" sz="1400" dirty="0" err="1" smtClean="0"/>
                        <a:t>kpsi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heat treat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 6061-T6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 </a:t>
                      </a:r>
                      <a:r>
                        <a:rPr lang="en-US" sz="1400" dirty="0" err="1" smtClean="0"/>
                        <a:t>kpsi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Heat</a:t>
                      </a:r>
                      <a:r>
                        <a:rPr lang="en-US" sz="1400" baseline="0" dirty="0" smtClean="0"/>
                        <a:t> treat required post welding.  Severe warping expected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12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– </a:t>
            </a:r>
            <a:r>
              <a:rPr lang="en-US" sz="4000" i="1" dirty="0" smtClean="0"/>
              <a:t>Radiation Shield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667000" cy="4191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Eight G-10 Mount tabs (1.9W heat load)</a:t>
            </a:r>
          </a:p>
          <a:p>
            <a:r>
              <a:rPr lang="en-US" sz="1600" dirty="0" smtClean="0"/>
              <a:t>Pre-polished panels</a:t>
            </a:r>
          </a:p>
          <a:p>
            <a:r>
              <a:rPr lang="en-US" sz="1600" dirty="0" smtClean="0"/>
              <a:t>Access panels for wire harness installation</a:t>
            </a:r>
          </a:p>
          <a:p>
            <a:r>
              <a:rPr lang="en-US" sz="1600" dirty="0" smtClean="0"/>
              <a:t>Slots for truss clearance during installation</a:t>
            </a:r>
          </a:p>
          <a:p>
            <a:r>
              <a:rPr lang="en-US" sz="1600" dirty="0" smtClean="0"/>
              <a:t>Covers for access to truss mount bolts</a:t>
            </a:r>
            <a:endParaRPr lang="en-US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14" y="1676400"/>
            <a:ext cx="5885493" cy="48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45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Bench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55" y="1447800"/>
            <a:ext cx="7003745" cy="506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6" idx="2"/>
          </p:cNvCxnSpPr>
          <p:nvPr/>
        </p:nvCxnSpPr>
        <p:spPr>
          <a:xfrm>
            <a:off x="1826516" y="2105957"/>
            <a:ext cx="154684" cy="333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2081" y="1459626"/>
            <a:ext cx="1488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Shield</a:t>
            </a:r>
          </a:p>
          <a:p>
            <a:r>
              <a:rPr lang="en-US" i="1" dirty="0" smtClean="0"/>
              <a:t>Spectrometer</a:t>
            </a:r>
            <a:endParaRPr lang="en-US" i="1" dirty="0"/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H="1" flipV="1">
            <a:off x="7162800" y="5105400"/>
            <a:ext cx="363435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1800" y="5791200"/>
            <a:ext cx="1488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Shield</a:t>
            </a:r>
          </a:p>
          <a:p>
            <a:r>
              <a:rPr lang="en-US" i="1" dirty="0" err="1" smtClean="0"/>
              <a:t>Foreoptics</a:t>
            </a:r>
            <a:endParaRPr lang="en-US" i="1" dirty="0"/>
          </a:p>
        </p:txBody>
      </p:sp>
      <p:cxnSp>
        <p:nvCxnSpPr>
          <p:cNvPr id="13" name="Straight Arrow Connector 12"/>
          <p:cNvCxnSpPr>
            <a:stCxn id="14" idx="2"/>
          </p:cNvCxnSpPr>
          <p:nvPr/>
        </p:nvCxnSpPr>
        <p:spPr>
          <a:xfrm flipH="1">
            <a:off x="6477002" y="2669464"/>
            <a:ext cx="361511" cy="911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18365" y="230013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 Can</a:t>
            </a:r>
            <a:endParaRPr lang="en-US" i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17764" y="4317900"/>
            <a:ext cx="758836" cy="25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1207" y="410773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Bench</a:t>
            </a:r>
          </a:p>
        </p:txBody>
      </p:sp>
      <p:cxnSp>
        <p:nvCxnSpPr>
          <p:cNvPr id="21" name="Straight Arrow Connector 20"/>
          <p:cNvCxnSpPr>
            <a:stCxn id="22" idx="0"/>
          </p:cNvCxnSpPr>
          <p:nvPr/>
        </p:nvCxnSpPr>
        <p:spPr>
          <a:xfrm flipV="1">
            <a:off x="2916242" y="4477066"/>
            <a:ext cx="588958" cy="866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71248" y="534389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Bar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916242" y="4910482"/>
            <a:ext cx="969958" cy="433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63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Bench – </a:t>
            </a:r>
            <a:r>
              <a:rPr lang="en-US" sz="4000" i="1" dirty="0" smtClean="0"/>
              <a:t>Wire Routing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84" y="1866927"/>
            <a:ext cx="3178114" cy="39925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All wires in covered channels</a:t>
            </a:r>
          </a:p>
          <a:p>
            <a:r>
              <a:rPr lang="en-US" sz="1600" dirty="0" smtClean="0"/>
              <a:t>Motor power and heater wires routed together</a:t>
            </a:r>
          </a:p>
          <a:p>
            <a:r>
              <a:rPr lang="en-US" sz="1600" dirty="0" smtClean="0"/>
              <a:t>Hall effect sensors and temperature sensors routed together</a:t>
            </a:r>
          </a:p>
          <a:p>
            <a:r>
              <a:rPr lang="en-US" sz="1600" dirty="0" smtClean="0"/>
              <a:t>Light tight bulkhead connectors</a:t>
            </a:r>
          </a:p>
          <a:p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65112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4651123" cy="21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486400" y="2819400"/>
            <a:ext cx="152400" cy="381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38800" y="3200400"/>
            <a:ext cx="9906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9400" y="3200400"/>
            <a:ext cx="0" cy="228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2209800"/>
            <a:ext cx="0" cy="609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14800" y="3130034"/>
            <a:ext cx="116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Foreoptics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91400" y="5791200"/>
            <a:ext cx="143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Spectrograph</a:t>
            </a:r>
            <a:endParaRPr lang="en-US" i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19464" y="4876800"/>
            <a:ext cx="0" cy="990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19464" y="5867400"/>
            <a:ext cx="11717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91200" y="5867400"/>
            <a:ext cx="0" cy="3209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248400" y="4495800"/>
            <a:ext cx="152400" cy="381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248400" y="4876800"/>
            <a:ext cx="0" cy="990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791200" y="5867400"/>
            <a:ext cx="457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19800" y="4267200"/>
            <a:ext cx="25146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34400" y="4267200"/>
            <a:ext cx="0" cy="22860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534400" y="4495800"/>
            <a:ext cx="231524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629400" y="4267200"/>
            <a:ext cx="0" cy="846256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477000" y="5113456"/>
            <a:ext cx="152400" cy="144344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791200" y="4267200"/>
            <a:ext cx="381000" cy="110490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619464" y="5029200"/>
            <a:ext cx="2573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7191555" y="5562600"/>
            <a:ext cx="199845" cy="313426"/>
          </a:xfrm>
          <a:prstGeom prst="line">
            <a:avLst/>
          </a:prstGeom>
          <a:ln w="50800" cap="rnd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405777" y="4953000"/>
            <a:ext cx="0" cy="609600"/>
          </a:xfrm>
          <a:prstGeom prst="line">
            <a:avLst/>
          </a:prstGeom>
          <a:ln w="50800" cap="rnd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248400" y="5876026"/>
            <a:ext cx="943155" cy="0"/>
          </a:xfrm>
          <a:prstGeom prst="line">
            <a:avLst/>
          </a:prstGeom>
          <a:ln w="50800" cap="rnd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76" idx="3"/>
          </p:cNvCxnSpPr>
          <p:nvPr/>
        </p:nvCxnSpPr>
        <p:spPr>
          <a:xfrm flipV="1">
            <a:off x="3361617" y="4309333"/>
            <a:ext cx="2620083" cy="26001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651166" y="4196834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IG </a:t>
            </a:r>
            <a:r>
              <a:rPr lang="en-US" sz="1200" dirty="0" err="1" smtClean="0"/>
              <a:t>Mech</a:t>
            </a:r>
            <a:endParaRPr lang="en-US" sz="1200" i="1" dirty="0"/>
          </a:p>
        </p:txBody>
      </p:sp>
      <p:cxnSp>
        <p:nvCxnSpPr>
          <p:cNvPr id="78" name="Straight Arrow Connector 77"/>
          <p:cNvCxnSpPr>
            <a:stCxn id="79" idx="2"/>
          </p:cNvCxnSpPr>
          <p:nvPr/>
        </p:nvCxnSpPr>
        <p:spPr>
          <a:xfrm>
            <a:off x="4304514" y="4094042"/>
            <a:ext cx="572286" cy="935158"/>
          </a:xfrm>
          <a:prstGeom prst="straightConnector1">
            <a:avLst/>
          </a:prstGeom>
          <a:ln w="22225">
            <a:solidFill>
              <a:srgbClr val="F7B125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798670" y="3632377"/>
            <a:ext cx="101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Slit Wheel</a:t>
            </a:r>
          </a:p>
          <a:p>
            <a:r>
              <a:rPr lang="en-US" sz="1200" dirty="0" smtClean="0"/>
              <a:t>Dekker </a:t>
            </a:r>
            <a:r>
              <a:rPr lang="en-US" sz="1200" dirty="0" err="1" smtClean="0"/>
              <a:t>Mech</a:t>
            </a:r>
            <a:endParaRPr lang="en-US" sz="1200" i="1" dirty="0"/>
          </a:p>
        </p:txBody>
      </p:sp>
      <p:cxnSp>
        <p:nvCxnSpPr>
          <p:cNvPr id="84" name="Straight Arrow Connector 83"/>
          <p:cNvCxnSpPr>
            <a:stCxn id="85" idx="0"/>
          </p:cNvCxnSpPr>
          <p:nvPr/>
        </p:nvCxnSpPr>
        <p:spPr>
          <a:xfrm flipV="1">
            <a:off x="4274560" y="5867400"/>
            <a:ext cx="602240" cy="609600"/>
          </a:xfrm>
          <a:prstGeom prst="straightConnector1">
            <a:avLst/>
          </a:prstGeom>
          <a:ln w="22225">
            <a:solidFill>
              <a:srgbClr val="F7B12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635314" y="6477000"/>
            <a:ext cx="1278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 Disperser </a:t>
            </a:r>
            <a:r>
              <a:rPr lang="en-US" sz="1200" dirty="0" err="1" smtClean="0"/>
              <a:t>Mech</a:t>
            </a:r>
            <a:endParaRPr lang="en-US" sz="1200" i="1" dirty="0"/>
          </a:p>
        </p:txBody>
      </p:sp>
      <p:cxnSp>
        <p:nvCxnSpPr>
          <p:cNvPr id="89" name="Straight Arrow Connector 88"/>
          <p:cNvCxnSpPr>
            <a:stCxn id="90" idx="3"/>
          </p:cNvCxnSpPr>
          <p:nvPr/>
        </p:nvCxnSpPr>
        <p:spPr>
          <a:xfrm>
            <a:off x="5675669" y="3784803"/>
            <a:ext cx="725131" cy="710997"/>
          </a:xfrm>
          <a:prstGeom prst="straightConnector1">
            <a:avLst/>
          </a:prstGeom>
          <a:ln w="22225">
            <a:solidFill>
              <a:srgbClr val="F7B12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928349" y="3646303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OS </a:t>
            </a:r>
            <a:r>
              <a:rPr lang="en-US" sz="1200" dirty="0" err="1" smtClean="0"/>
              <a:t>Mech</a:t>
            </a:r>
            <a:endParaRPr lang="en-US" sz="1200" i="1" dirty="0"/>
          </a:p>
        </p:txBody>
      </p:sp>
      <p:cxnSp>
        <p:nvCxnSpPr>
          <p:cNvPr id="92" name="Straight Arrow Connector 91"/>
          <p:cNvCxnSpPr>
            <a:stCxn id="93" idx="3"/>
          </p:cNvCxnSpPr>
          <p:nvPr/>
        </p:nvCxnSpPr>
        <p:spPr>
          <a:xfrm>
            <a:off x="4983709" y="1281500"/>
            <a:ext cx="502691" cy="928300"/>
          </a:xfrm>
          <a:prstGeom prst="straightConnector1">
            <a:avLst/>
          </a:prstGeom>
          <a:ln w="22225">
            <a:solidFill>
              <a:srgbClr val="F7B12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037681" y="1143000"/>
            <a:ext cx="946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Filter Wheel</a:t>
            </a:r>
            <a:endParaRPr lang="en-US" sz="1200" i="1" dirty="0"/>
          </a:p>
        </p:txBody>
      </p:sp>
      <p:cxnSp>
        <p:nvCxnSpPr>
          <p:cNvPr id="97" name="Straight Arrow Connector 96"/>
          <p:cNvCxnSpPr>
            <a:stCxn id="98" idx="3"/>
          </p:cNvCxnSpPr>
          <p:nvPr/>
        </p:nvCxnSpPr>
        <p:spPr>
          <a:xfrm>
            <a:off x="4015367" y="1520330"/>
            <a:ext cx="1547233" cy="1489570"/>
          </a:xfrm>
          <a:prstGeom prst="straightConnector1">
            <a:avLst/>
          </a:prstGeom>
          <a:ln w="22225">
            <a:solidFill>
              <a:srgbClr val="F7B12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327230" y="1381830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Rotator </a:t>
            </a:r>
            <a:endParaRPr lang="en-US" sz="1200" i="1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3361617" y="4335333"/>
            <a:ext cx="1257847" cy="541467"/>
          </a:xfrm>
          <a:prstGeom prst="straightConnector1">
            <a:avLst/>
          </a:prstGeom>
          <a:ln w="22225">
            <a:solidFill>
              <a:srgbClr val="F7B12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4304514" y="4140301"/>
            <a:ext cx="1677186" cy="160716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90" idx="3"/>
          </p:cNvCxnSpPr>
          <p:nvPr/>
        </p:nvCxnSpPr>
        <p:spPr>
          <a:xfrm>
            <a:off x="5675669" y="3784803"/>
            <a:ext cx="306031" cy="516214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5" idx="0"/>
          </p:cNvCxnSpPr>
          <p:nvPr/>
        </p:nvCxnSpPr>
        <p:spPr>
          <a:xfrm flipV="1">
            <a:off x="4274560" y="5372100"/>
            <a:ext cx="1516640" cy="1104900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3" idx="3"/>
          </p:cNvCxnSpPr>
          <p:nvPr/>
        </p:nvCxnSpPr>
        <p:spPr>
          <a:xfrm>
            <a:off x="4983709" y="1281500"/>
            <a:ext cx="502691" cy="377329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037681" y="1520330"/>
            <a:ext cx="2286919" cy="1070470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588372" y="4547441"/>
            <a:ext cx="946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Filter Wheel</a:t>
            </a:r>
            <a:endParaRPr lang="en-US" sz="1200" i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7638070" y="5233600"/>
            <a:ext cx="652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Rotator</a:t>
            </a:r>
            <a:endParaRPr lang="en-US" sz="1200" i="1" dirty="0"/>
          </a:p>
        </p:txBody>
      </p:sp>
      <p:cxnSp>
        <p:nvCxnSpPr>
          <p:cNvPr id="124" name="Straight Arrow Connector 123"/>
          <p:cNvCxnSpPr/>
          <p:nvPr/>
        </p:nvCxnSpPr>
        <p:spPr>
          <a:xfrm flipH="1" flipV="1">
            <a:off x="7405777" y="4301017"/>
            <a:ext cx="290423" cy="384923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3" idx="1"/>
          </p:cNvCxnSpPr>
          <p:nvPr/>
        </p:nvCxnSpPr>
        <p:spPr>
          <a:xfrm flipH="1" flipV="1">
            <a:off x="6477000" y="5233600"/>
            <a:ext cx="1161070" cy="138500"/>
          </a:xfrm>
          <a:prstGeom prst="straightConnector1">
            <a:avLst/>
          </a:prstGeom>
          <a:ln w="22225">
            <a:solidFill>
              <a:schemeClr val="accent5">
                <a:lumMod val="60000"/>
                <a:lumOff val="40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667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793</Words>
  <Application>Microsoft Office PowerPoint</Application>
  <PresentationFormat>On-screen Show (4:3)</PresentationFormat>
  <Paragraphs>148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iSHELL Design Review Cryostat &amp; Optics Bench</vt:lpstr>
      <vt:lpstr>Overview</vt:lpstr>
      <vt:lpstr>Overview</vt:lpstr>
      <vt:lpstr>Overview</vt:lpstr>
      <vt:lpstr>Overview</vt:lpstr>
      <vt:lpstr>Cryostat - Housing</vt:lpstr>
      <vt:lpstr>Cryostat – Radiation Shield</vt:lpstr>
      <vt:lpstr>Optics Bench</vt:lpstr>
      <vt:lpstr>Optics Bench – Wire Routing</vt:lpstr>
      <vt:lpstr>Optics Bench – Connectors</vt:lpstr>
      <vt:lpstr>Optics Bench – Photon Shield</vt:lpstr>
      <vt:lpstr>Thermal Design – Hybrid Overview</vt:lpstr>
      <vt:lpstr>Thermal Design – LN Can</vt:lpstr>
      <vt:lpstr>Cold Stop Alignment Requirement</vt:lpstr>
      <vt:lpstr>FEA – Displacements</vt:lpstr>
      <vt:lpstr>Assembly</vt:lpstr>
      <vt:lpstr>Notes from Reviewers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iSHELL Design Review Cryostat &amp; Optics Bench</dc:title>
  <dc:creator>Daniel Kokubun</dc:creator>
  <cp:lastModifiedBy>Daniel Kokubun</cp:lastModifiedBy>
  <cp:revision>23</cp:revision>
  <dcterms:created xsi:type="dcterms:W3CDTF">2013-09-11T18:51:56Z</dcterms:created>
  <dcterms:modified xsi:type="dcterms:W3CDTF">2013-09-14T01:02:59Z</dcterms:modified>
</cp:coreProperties>
</file>