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4691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4662139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1905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ITLE_AND_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ITLE_AND_TWO_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b="0" sz="1800">
                <a:solidFill>
                  <a:schemeClr val="dk2"/>
                </a:solidFill>
              </a:defRPr>
            </a:lvl1pPr>
            <a:lvl2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2pPr>
            <a:lvl3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3pPr>
            <a:lvl4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b="0" sz="1800">
                <a:solidFill>
                  <a:schemeClr val="dk2"/>
                </a:solidFill>
              </a:defRPr>
            </a:lvl4pPr>
            <a:lvl5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5pPr>
            <a:lvl6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6pPr>
            <a:lvl7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b="0" sz="1800">
                <a:solidFill>
                  <a:schemeClr val="dk2"/>
                </a:solidFill>
              </a:defRPr>
            </a:lvl7pPr>
            <a:lvl8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b="0" sz="1800">
                <a:solidFill>
                  <a:schemeClr val="dk2"/>
                </a:solidFill>
              </a:defRPr>
            </a:lvl8pPr>
            <a:lvl9pPr algn="l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b="0"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58752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0" name="Shape 30"/>
          <p:cNvCxnSpPr/>
          <p:nvPr/>
        </p:nvCxnSpPr>
        <p:spPr>
          <a:xfrm>
            <a:off y="5845828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05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"/>
              <a:t>iSHELL Mechanisms:  Slit Viewer Assembly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4836035" x="685800"/>
            <a:ext cy="10325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Status Report: 09/06/2013</a:t>
            </a:r>
          </a:p>
        </p:txBody>
      </p:sp>
      <p:sp>
        <p:nvSpPr>
          <p:cNvPr id="35" name="Shape 35"/>
          <p:cNvSpPr/>
          <p:nvPr/>
        </p:nvSpPr>
        <p:spPr>
          <a:xfrm>
            <a:off y="5335829" x="7548842"/>
            <a:ext cy="1275799" cx="1254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" name="Shape 36"/>
          <p:cNvSpPr txBox="1"/>
          <p:nvPr/>
        </p:nvSpPr>
        <p:spPr>
          <a:xfrm>
            <a:off y="6376125" x="207375"/>
            <a:ext cy="264600" cx="4466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B5394"/>
                </a:solidFill>
              </a:rPr>
              <a:t>Author: Morgan Bonnet  /  Updated: 09/06/2013</a:t>
            </a:r>
          </a:p>
        </p:txBody>
      </p:sp>
      <p:sp>
        <p:nvSpPr>
          <p:cNvPr id="37" name="Shape 37"/>
          <p:cNvSpPr/>
          <p:nvPr/>
        </p:nvSpPr>
        <p:spPr>
          <a:xfrm>
            <a:off y="5306737" x="7405324"/>
            <a:ext cy="1333975" cx="15411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y="5720149" x="4851012"/>
            <a:ext cy="920574" cx="21151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2" type="arabicPeriod"/>
            </a:pPr>
            <a:r>
              <a:rPr lang="en"/>
              <a:t>Filter Wheel: Pupil Viewer</a:t>
            </a:r>
          </a:p>
        </p:txBody>
      </p:sp>
      <p:sp>
        <p:nvSpPr>
          <p:cNvPr id="124" name="Shape 124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y="2403148" x="550762"/>
            <a:ext cy="3132099" cx="734277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126" name="Shape 126"/>
          <p:cNvCxnSpPr/>
          <p:nvPr/>
        </p:nvCxnSpPr>
        <p:spPr>
          <a:xfrm flipH="1">
            <a:off y="2029000" x="3944374"/>
            <a:ext cy="884700" cx="22968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27" name="Shape 127"/>
          <p:cNvCxnSpPr/>
          <p:nvPr/>
        </p:nvCxnSpPr>
        <p:spPr>
          <a:xfrm rot="10800000">
            <a:off y="4188000" x="4999250"/>
            <a:ext cy="1152299" cx="17369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28" name="Shape 128"/>
          <p:cNvCxnSpPr/>
          <p:nvPr/>
        </p:nvCxnSpPr>
        <p:spPr>
          <a:xfrm flipH="1">
            <a:off y="2946100" x="5754199"/>
            <a:ext cy="292200" cx="9009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29" name="Shape 129"/>
          <p:cNvSpPr txBox="1"/>
          <p:nvPr/>
        </p:nvSpPr>
        <p:spPr>
          <a:xfrm>
            <a:off y="1810942" x="6192485"/>
            <a:ext cy="331500" cx="674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Filter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2628865" x="6467022"/>
            <a:ext cy="536400" cx="1063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Indium Gasket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5133518" x="6678565"/>
            <a:ext cy="331500" cx="1244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Pupil-Viewer Lens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3" type="arabicPeriod"/>
            </a:pPr>
            <a:r>
              <a:rPr lang="en"/>
              <a:t>Camera Doublet Mount</a:t>
            </a:r>
          </a:p>
        </p:txBody>
      </p:sp>
      <p:sp>
        <p:nvSpPr>
          <p:cNvPr id="137" name="Shape 137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8" name="Shape 138"/>
          <p:cNvSpPr/>
          <p:nvPr/>
        </p:nvSpPr>
        <p:spPr>
          <a:xfrm>
            <a:off y="1558800" x="1942525"/>
            <a:ext cy="5255074" cx="50691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3" type="arabicPeriod"/>
            </a:pPr>
            <a:r>
              <a:rPr lang="en"/>
              <a:t>Camera Doublet Mount: X-Section</a:t>
            </a:r>
          </a:p>
        </p:txBody>
      </p:sp>
      <p:sp>
        <p:nvSpPr>
          <p:cNvPr id="144" name="Shape 144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5" name="Shape 145"/>
          <p:cNvSpPr/>
          <p:nvPr/>
        </p:nvSpPr>
        <p:spPr>
          <a:xfrm>
            <a:off y="1552699" x="1867374"/>
            <a:ext cy="5305300" cx="52428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146" name="Shape 146"/>
          <p:cNvCxnSpPr/>
          <p:nvPr/>
        </p:nvCxnSpPr>
        <p:spPr>
          <a:xfrm flipH="1">
            <a:off y="2402325" x="5916474"/>
            <a:ext cy="673500" cx="11769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7" name="Shape 147"/>
          <p:cNvCxnSpPr>
            <a:stCxn id="148" idx="3"/>
          </p:cNvCxnSpPr>
          <p:nvPr/>
        </p:nvCxnSpPr>
        <p:spPr>
          <a:xfrm rot="10800000" flipH="1">
            <a:off y="2126336" x="1910779"/>
            <a:ext cy="527999" cx="7188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49" name="Shape 149"/>
          <p:cNvSpPr txBox="1"/>
          <p:nvPr/>
        </p:nvSpPr>
        <p:spPr>
          <a:xfrm>
            <a:off y="2016836" x="7025254"/>
            <a:ext cy="531600" cx="1169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Light-tight Tube         -&gt; To Filter Wheel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y="2388536" x="741679"/>
            <a:ext cy="531600" cx="1169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Light-tight Tube          -&gt; To Detector Mount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0" type="arabicPeriod"/>
            </a:pPr>
            <a:r>
              <a:rPr lang="en"/>
              <a:t>Overview</a:t>
            </a:r>
          </a:p>
        </p:txBody>
      </p:sp>
      <p:sp>
        <p:nvSpPr>
          <p:cNvPr id="44" name="Shape 44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/>
          <p:nvPr/>
        </p:nvSpPr>
        <p:spPr>
          <a:xfrm>
            <a:off y="1533850" x="1366800"/>
            <a:ext cy="4515424" cx="63459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6" name="Shape 46"/>
          <p:cNvSpPr/>
          <p:nvPr/>
        </p:nvSpPr>
        <p:spPr>
          <a:xfrm>
            <a:off y="2240025" x="1728700"/>
            <a:ext cy="182400" cx="1688399"/>
          </a:xfrm>
          <a:prstGeom prst="leftRightArrow">
            <a:avLst>
              <a:gd fmla="val 37719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7" name="Shape 47"/>
          <p:cNvSpPr/>
          <p:nvPr/>
        </p:nvSpPr>
        <p:spPr>
          <a:xfrm>
            <a:off y="2240025" x="3417100"/>
            <a:ext cy="182400" cx="782400"/>
          </a:xfrm>
          <a:prstGeom prst="leftRightArrow">
            <a:avLst>
              <a:gd fmla="val 37719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8" name="Shape 48"/>
          <p:cNvSpPr/>
          <p:nvPr/>
        </p:nvSpPr>
        <p:spPr>
          <a:xfrm>
            <a:off y="2240025" x="4199650"/>
            <a:ext cy="182400" cx="2893500"/>
          </a:xfrm>
          <a:prstGeom prst="leftRightArrow">
            <a:avLst>
              <a:gd fmla="val 37719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/>
        </p:nvSpPr>
        <p:spPr>
          <a:xfrm>
            <a:off y="1754000" x="1817950"/>
            <a:ext cy="531600" cx="1509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lang="en"/>
              <a:t>Slit Viewer Detector Mount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1949300" x="4409500"/>
            <a:ext cy="336299" cx="2321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Slit Viewer Filter Wheel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1735850" x="3374500"/>
            <a:ext cy="415500" cx="86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buNone/>
            </a:pPr>
            <a:r>
              <a:rPr lang="en"/>
              <a:t>Camera Doublet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0" type="arabicPeriod"/>
            </a:pPr>
            <a:r>
              <a:rPr lang="en"/>
              <a:t>Overview: Cross-Section</a:t>
            </a:r>
          </a:p>
        </p:txBody>
      </p:sp>
      <p:sp>
        <p:nvSpPr>
          <p:cNvPr id="57" name="Shape 57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y="1545800" x="263325"/>
            <a:ext cy="4446650" cx="8575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59" name="Shape 59"/>
          <p:cNvCxnSpPr/>
          <p:nvPr/>
        </p:nvCxnSpPr>
        <p:spPr>
          <a:xfrm flipH="1">
            <a:off y="2921750" x="1119974"/>
            <a:ext cy="1558200" cx="2922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60" name="Shape 60"/>
          <p:cNvCxnSpPr/>
          <p:nvPr/>
        </p:nvCxnSpPr>
        <p:spPr>
          <a:xfrm>
            <a:off y="2962325" x="2686400"/>
            <a:ext cy="1712400" cx="12906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61" name="Shape 61"/>
          <p:cNvSpPr txBox="1"/>
          <p:nvPr/>
        </p:nvSpPr>
        <p:spPr>
          <a:xfrm>
            <a:off y="2343608" x="2161475"/>
            <a:ext cy="561899" cx="86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Camera Doublet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2338297" x="938275"/>
            <a:ext cy="531600" cx="945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Aladdin Detector</a:t>
            </a:r>
          </a:p>
        </p:txBody>
      </p:sp>
      <p:cxnSp>
        <p:nvCxnSpPr>
          <p:cNvPr id="63" name="Shape 63"/>
          <p:cNvCxnSpPr/>
          <p:nvPr/>
        </p:nvCxnSpPr>
        <p:spPr>
          <a:xfrm>
            <a:off y="3059725" x="3814500"/>
            <a:ext cy="1607100" cx="6006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64" name="Shape 64"/>
          <p:cNvSpPr txBox="1"/>
          <p:nvPr/>
        </p:nvSpPr>
        <p:spPr>
          <a:xfrm>
            <a:off y="2230473" x="3321642"/>
            <a:ext cy="561899" cx="799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Filter /      Pupil</a:t>
            </a:r>
          </a:p>
          <a:p>
            <a:pPr algn="ctr" rtl="0" lvl="0">
              <a:buNone/>
            </a:pPr>
            <a:r>
              <a:rPr lang="en"/>
              <a:t>Viewer</a:t>
            </a:r>
          </a:p>
        </p:txBody>
      </p:sp>
      <p:cxnSp>
        <p:nvCxnSpPr>
          <p:cNvPr id="65" name="Shape 65"/>
          <p:cNvCxnSpPr/>
          <p:nvPr/>
        </p:nvCxnSpPr>
        <p:spPr>
          <a:xfrm>
            <a:off y="3124650" x="6679450"/>
            <a:ext cy="1282199" cx="228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66" name="Shape 66"/>
          <p:cNvSpPr txBox="1"/>
          <p:nvPr/>
        </p:nvSpPr>
        <p:spPr>
          <a:xfrm>
            <a:off y="2531650" x="6230750"/>
            <a:ext cy="561899" cx="86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Cold Stop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0" type="arabicPeriod"/>
            </a:pPr>
            <a:r>
              <a:rPr lang="en"/>
              <a:t>Overview: Cross-Section</a:t>
            </a:r>
          </a:p>
        </p:txBody>
      </p:sp>
      <p:sp>
        <p:nvSpPr>
          <p:cNvPr id="72" name="Shape 72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3" name="Shape 73"/>
          <p:cNvSpPr/>
          <p:nvPr/>
        </p:nvSpPr>
        <p:spPr>
          <a:xfrm>
            <a:off y="1546324" x="286100"/>
            <a:ext cy="5149799" cx="67984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Beam Clearance: Side View</a:t>
            </a:r>
          </a:p>
        </p:txBody>
      </p:sp>
      <p:sp>
        <p:nvSpPr>
          <p:cNvPr id="79" name="Shape 79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 rot="10800000">
            <a:off y="1571375" x="1046949"/>
            <a:ext cy="5135599" cx="60042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/>
              <a:t>Beam Clearance</a:t>
            </a:r>
          </a:p>
        </p:txBody>
      </p:sp>
      <p:sp>
        <p:nvSpPr>
          <p:cNvPr id="86" name="Shape 86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7" name="Shape 87"/>
          <p:cNvSpPr/>
          <p:nvPr/>
        </p:nvSpPr>
        <p:spPr>
          <a:xfrm>
            <a:off y="1628425" x="1639425"/>
            <a:ext cy="5051774" cx="52853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2" type="arabicPeriod"/>
            </a:pPr>
            <a:r>
              <a:rPr lang="en"/>
              <a:t>Filter Wheel</a:t>
            </a:r>
          </a:p>
        </p:txBody>
      </p:sp>
      <p:sp>
        <p:nvSpPr>
          <p:cNvPr id="93" name="Shape 93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y="1540098" x="697975"/>
            <a:ext cy="5317901" cx="63074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95" name="Shape 95"/>
          <p:cNvCxnSpPr/>
          <p:nvPr/>
        </p:nvCxnSpPr>
        <p:spPr>
          <a:xfrm flipH="1">
            <a:off y="2296825" x="2929725"/>
            <a:ext cy="657299" cx="15989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6" name="Shape 96"/>
          <p:cNvCxnSpPr/>
          <p:nvPr/>
        </p:nvCxnSpPr>
        <p:spPr>
          <a:xfrm flipH="1">
            <a:off y="4674800" x="5591999"/>
            <a:ext cy="503399" cx="9657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7" name="Shape 97"/>
          <p:cNvCxnSpPr/>
          <p:nvPr/>
        </p:nvCxnSpPr>
        <p:spPr>
          <a:xfrm flipH="1">
            <a:off y="3238275" x="2621324"/>
            <a:ext cy="1574400" cx="206160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8" name="Shape 98"/>
          <p:cNvCxnSpPr/>
          <p:nvPr/>
        </p:nvCxnSpPr>
        <p:spPr>
          <a:xfrm flipH="1">
            <a:off y="3895675" x="3084100"/>
            <a:ext cy="1273800" cx="21506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99" name="Shape 99"/>
          <p:cNvSpPr txBox="1"/>
          <p:nvPr/>
        </p:nvSpPr>
        <p:spPr>
          <a:xfrm>
            <a:off y="1985960" x="4514250"/>
            <a:ext cy="531600" cx="945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Access Cover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2954125" x="4514250"/>
            <a:ext cy="531600" cx="1509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Hall Effect Sensor Mount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3690587" x="5194225"/>
            <a:ext cy="531600" cx="1509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Entrance Baffle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4222200" x="6448700"/>
            <a:ext cy="531600" cx="1259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Stepper Light-tight Mount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2" type="arabicPeriod"/>
            </a:pPr>
            <a:r>
              <a:rPr lang="en"/>
              <a:t>Filter Wheel</a:t>
            </a:r>
          </a:p>
        </p:txBody>
      </p:sp>
      <p:sp>
        <p:nvSpPr>
          <p:cNvPr id="108" name="Shape 108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y="1553275" x="535625"/>
            <a:ext cy="5304724" cx="64830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00000"/>
              <a:buFont typeface="Arial"/>
              <a:buAutoNum startAt="2" type="arabicPeriod"/>
            </a:pPr>
            <a:r>
              <a:rPr lang="en"/>
              <a:t>Filter Wheel</a:t>
            </a:r>
          </a:p>
        </p:txBody>
      </p:sp>
      <p:sp>
        <p:nvSpPr>
          <p:cNvPr id="115" name="Shape 115"/>
          <p:cNvSpPr/>
          <p:nvPr/>
        </p:nvSpPr>
        <p:spPr>
          <a:xfrm>
            <a:off y="5992449" x="7342774"/>
            <a:ext cy="749975" cx="168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6" name="Shape 116"/>
          <p:cNvSpPr/>
          <p:nvPr/>
        </p:nvSpPr>
        <p:spPr>
          <a:xfrm>
            <a:off y="1554425" x="1716125"/>
            <a:ext cy="5260148" cx="53136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117" name="Shape 117"/>
          <p:cNvCxnSpPr/>
          <p:nvPr/>
        </p:nvCxnSpPr>
        <p:spPr>
          <a:xfrm>
            <a:off y="4674800" x="1550150"/>
            <a:ext cy="348900" cx="14039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18" name="Shape 118"/>
          <p:cNvSpPr txBox="1"/>
          <p:nvPr/>
        </p:nvSpPr>
        <p:spPr>
          <a:xfrm>
            <a:off y="4260436" x="548704"/>
            <a:ext cy="531600" cx="1169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/>
              <a:t>Light-tight Tube Interface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